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24"/>
  </p:notesMasterIdLst>
  <p:sldIdLst>
    <p:sldId id="257" r:id="rId3"/>
    <p:sldId id="258" r:id="rId4"/>
    <p:sldId id="286" r:id="rId5"/>
    <p:sldId id="285" r:id="rId6"/>
    <p:sldId id="284" r:id="rId7"/>
    <p:sldId id="267" r:id="rId8"/>
    <p:sldId id="287" r:id="rId9"/>
    <p:sldId id="281" r:id="rId10"/>
    <p:sldId id="278" r:id="rId11"/>
    <p:sldId id="280" r:id="rId12"/>
    <p:sldId id="282" r:id="rId13"/>
    <p:sldId id="277" r:id="rId14"/>
    <p:sldId id="288" r:id="rId15"/>
    <p:sldId id="289" r:id="rId16"/>
    <p:sldId id="290" r:id="rId17"/>
    <p:sldId id="273" r:id="rId18"/>
    <p:sldId id="283" r:id="rId19"/>
    <p:sldId id="266" r:id="rId20"/>
    <p:sldId id="259" r:id="rId21"/>
    <p:sldId id="265" r:id="rId22"/>
    <p:sldId id="26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59"/>
  </p:normalViewPr>
  <p:slideViewPr>
    <p:cSldViewPr snapToGrid="0" snapToObjects="1">
      <p:cViewPr varScale="1">
        <p:scale>
          <a:sx n="117" d="100"/>
          <a:sy n="117" d="100"/>
        </p:scale>
        <p:origin x="36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 2</c:v>
                </c:pt>
              </c:strCache>
            </c:strRef>
          </c:tx>
          <c:spPr>
            <a:solidFill>
              <a:srgbClr val="FF0000"/>
            </a:solidFill>
            <a:ln>
              <a:solidFill>
                <a:schemeClr val="bg1"/>
              </a:solidFill>
            </a:ln>
            <a:scene3d>
              <a:camera prst="orthographicFront"/>
              <a:lightRig rig="threePt" dir="t"/>
            </a:scene3d>
            <a:sp3d/>
          </c:spPr>
          <c:dPt>
            <c:idx val="0"/>
            <c:bubble3D val="0"/>
            <c:spPr>
              <a:solidFill>
                <a:schemeClr val="accent1"/>
              </a:solidFill>
              <a:ln w="19050">
                <a:solidFill>
                  <a:schemeClr val="bg1"/>
                </a:solidFill>
              </a:ln>
              <a:effectLst/>
              <a:scene3d>
                <a:camera prst="orthographicFront"/>
                <a:lightRig rig="threePt" dir="t"/>
              </a:scene3d>
              <a:sp3d/>
            </c:spPr>
            <c:extLst xmlns:c16r2="http://schemas.microsoft.com/office/drawing/2015/06/chart">
              <c:ext xmlns:c16="http://schemas.microsoft.com/office/drawing/2014/chart" uri="{C3380CC4-5D6E-409C-BE32-E72D297353CC}">
                <c16:uniqueId val="{00000001-44B9-4DE6-8146-DD2E5CE230E2}"/>
              </c:ext>
            </c:extLst>
          </c:dPt>
          <c:dPt>
            <c:idx val="1"/>
            <c:bubble3D val="0"/>
            <c:spPr>
              <a:solidFill>
                <a:schemeClr val="accent2"/>
              </a:solidFill>
              <a:ln w="19050">
                <a:solidFill>
                  <a:schemeClr val="bg1"/>
                </a:solidFill>
              </a:ln>
              <a:effectLst/>
              <a:scene3d>
                <a:camera prst="orthographicFront"/>
                <a:lightRig rig="threePt" dir="t"/>
              </a:scene3d>
              <a:sp3d/>
            </c:spPr>
            <c:extLst xmlns:c16r2="http://schemas.microsoft.com/office/drawing/2015/06/chart">
              <c:ext xmlns:c16="http://schemas.microsoft.com/office/drawing/2014/chart" uri="{C3380CC4-5D6E-409C-BE32-E72D297353CC}">
                <c16:uniqueId val="{00000003-44B9-4DE6-8146-DD2E5CE230E2}"/>
              </c:ext>
            </c:extLst>
          </c:dPt>
          <c:dPt>
            <c:idx val="2"/>
            <c:bubble3D val="0"/>
            <c:spPr>
              <a:solidFill>
                <a:schemeClr val="accent3"/>
              </a:solidFill>
              <a:ln w="19050">
                <a:solidFill>
                  <a:schemeClr val="bg1"/>
                </a:solidFill>
              </a:ln>
              <a:effectLst/>
              <a:scene3d>
                <a:camera prst="orthographicFront"/>
                <a:lightRig rig="threePt" dir="t"/>
              </a:scene3d>
              <a:sp3d/>
            </c:spPr>
            <c:extLst xmlns:c16r2="http://schemas.microsoft.com/office/drawing/2015/06/chart">
              <c:ext xmlns:c16="http://schemas.microsoft.com/office/drawing/2014/chart" uri="{C3380CC4-5D6E-409C-BE32-E72D297353CC}">
                <c16:uniqueId val="{00000005-44B9-4DE6-8146-DD2E5CE230E2}"/>
              </c:ext>
            </c:extLst>
          </c:dPt>
          <c:dPt>
            <c:idx val="3"/>
            <c:bubble3D val="0"/>
            <c:spPr>
              <a:solidFill>
                <a:schemeClr val="accent5"/>
              </a:solidFill>
              <a:ln w="19050">
                <a:solidFill>
                  <a:schemeClr val="bg1"/>
                </a:solidFill>
              </a:ln>
              <a:effectLst/>
              <a:scene3d>
                <a:camera prst="orthographicFront"/>
                <a:lightRig rig="threePt" dir="t"/>
              </a:scene3d>
              <a:sp3d/>
            </c:spPr>
            <c:extLst xmlns:c16r2="http://schemas.microsoft.com/office/drawing/2015/06/chart">
              <c:ext xmlns:c16="http://schemas.microsoft.com/office/drawing/2014/chart" uri="{C3380CC4-5D6E-409C-BE32-E72D297353CC}">
                <c16:uniqueId val="{00000007-44B9-4DE6-8146-DD2E5CE230E2}"/>
              </c:ext>
            </c:extLst>
          </c:dPt>
          <c:dLbls>
            <c:delete val="1"/>
          </c:dLbls>
          <c:cat>
            <c:strRef>
              <c:f>Sheet1!$A$2:$A$5</c:f>
              <c:strCache>
                <c:ptCount val="2"/>
                <c:pt idx="0">
                  <c:v>Legacy</c:v>
                </c:pt>
                <c:pt idx="1">
                  <c:v>Converged </c:v>
                </c:pt>
              </c:strCache>
            </c:strRef>
          </c:cat>
          <c:val>
            <c:numRef>
              <c:f>Sheet1!$B$2:$B$5</c:f>
              <c:numCache>
                <c:formatCode>0%</c:formatCode>
                <c:ptCount val="4"/>
                <c:pt idx="0">
                  <c:v>0.75</c:v>
                </c:pt>
                <c:pt idx="1">
                  <c:v>0.25</c:v>
                </c:pt>
              </c:numCache>
            </c:numRef>
          </c:val>
          <c:extLst xmlns:c16r2="http://schemas.microsoft.com/office/drawing/2015/06/chart">
            <c:ext xmlns:c16="http://schemas.microsoft.com/office/drawing/2014/chart" uri="{C3380CC4-5D6E-409C-BE32-E72D297353CC}">
              <c16:uniqueId val="{00000008-44B9-4DE6-8146-DD2E5CE230E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71981F-5746-EA4B-AC4A-43190D65D4D6}" type="datetimeFigureOut">
              <a:rPr lang="en-US" smtClean="0"/>
              <a:t>6/22/17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6726F2-0369-634A-8391-D95181B8A5E9}" type="slidenum">
              <a:rPr lang="en-US" smtClean="0"/>
              <a:t>‹#›</a:t>
            </a:fld>
            <a:endParaRPr lang="en-US"/>
          </a:p>
        </p:txBody>
      </p:sp>
    </p:spTree>
    <p:extLst>
      <p:ext uri="{BB962C8B-B14F-4D97-AF65-F5344CB8AC3E}">
        <p14:creationId xmlns:p14="http://schemas.microsoft.com/office/powerpoint/2010/main" val="665779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55000" lnSpcReduction="20000"/>
          </a:bodyPr>
          <a:lstStyle/>
          <a:p>
            <a:pPr marL="171450" indent="-171450">
              <a:buFontTx/>
              <a:buChar char="-"/>
            </a:pPr>
            <a:r>
              <a:rPr lang="en-US" sz="1200" kern="1200" dirty="0">
                <a:solidFill>
                  <a:schemeClr val="tx1"/>
                </a:solidFill>
                <a:latin typeface="+mn-lt"/>
                <a:ea typeface="ＭＳ Ｐゴシック" charset="-128"/>
                <a:cs typeface="ＭＳ Ｐゴシック" charset="-128"/>
              </a:rPr>
              <a:t>Let’s take a look at the Nutanix architecture. The Nutanix solution is deployed as a cluster of servers or nodes — starting with at least three. Each node has CPU, memory, flash storage and hard disk drives, and has a hypervisor pre-installed. You can change the hypervisor</a:t>
            </a:r>
            <a:r>
              <a:rPr lang="en-US" sz="1200" kern="1200" baseline="0" dirty="0">
                <a:solidFill>
                  <a:schemeClr val="tx1"/>
                </a:solidFill>
                <a:latin typeface="+mn-lt"/>
                <a:ea typeface="ＭＳ Ｐゴシック" charset="-128"/>
                <a:cs typeface="ＭＳ Ｐゴシック" charset="-128"/>
              </a:rPr>
              <a:t> if you want to </a:t>
            </a:r>
            <a:r>
              <a:rPr lang="en-US" sz="1200" kern="1200" baseline="0" dirty="0" err="1">
                <a:solidFill>
                  <a:schemeClr val="tx1"/>
                </a:solidFill>
                <a:latin typeface="+mn-lt"/>
                <a:ea typeface="ＭＳ Ｐゴシック" charset="-128"/>
                <a:cs typeface="ＭＳ Ｐゴシック" charset="-128"/>
              </a:rPr>
              <a:t>ESXi</a:t>
            </a:r>
            <a:r>
              <a:rPr lang="en-US" sz="1200" kern="1200" baseline="0" dirty="0">
                <a:solidFill>
                  <a:schemeClr val="tx1"/>
                </a:solidFill>
                <a:latin typeface="+mn-lt"/>
                <a:ea typeface="ＭＳ Ｐゴシック" charset="-128"/>
                <a:cs typeface="ＭＳ Ｐゴシック" charset="-128"/>
              </a:rPr>
              <a:t> or Hyper-V</a:t>
            </a:r>
          </a:p>
          <a:p>
            <a:pPr marL="171450" indent="-171450">
              <a:buFontTx/>
              <a:buChar char="-"/>
            </a:pPr>
            <a:r>
              <a:rPr lang="en-US" sz="1200" kern="1200" dirty="0">
                <a:solidFill>
                  <a:schemeClr val="tx1"/>
                </a:solidFill>
                <a:latin typeface="+mn-lt"/>
                <a:ea typeface="ＭＳ Ｐゴシック" charset="-128"/>
                <a:cs typeface="ＭＳ Ｐゴシック" charset="-128"/>
              </a:rPr>
              <a:t>The nodes are connected to each other over a 10 Gig Ethernet switch - any standard switch will do. The Nutanix software runs in a user-mode VM called the controller VM on each node in this cluster. The Controller VMs or CVMs talk to each other and create a single storage pool using the storage drives on all the nodes in the cluster. This is called the Distributed Storage Fabric or DSF. </a:t>
            </a:r>
          </a:p>
          <a:p>
            <a:pPr marL="171450" indent="-171450">
              <a:buFontTx/>
              <a:buChar char="-"/>
            </a:pPr>
            <a:r>
              <a:rPr lang="en-US" sz="1200" kern="1200" dirty="0">
                <a:solidFill>
                  <a:schemeClr val="tx1"/>
                </a:solidFill>
                <a:latin typeface="+mn-lt"/>
                <a:ea typeface="ＭＳ Ｐゴシック" charset="-128"/>
                <a:cs typeface="ＭＳ Ｐゴシック" charset="-128"/>
              </a:rPr>
              <a:t>DSF distributes data and metadata across all the nodes in the cluster, and provides enterprise storage features such as deduplication, compression, cloning, tiering and resilience in a truly distributed way with no single points of failure or hotspots in the cluster. This scale-out architecture allows you to grow the cluster by adding nodes when needed without limits. You get linear predictable performance and capacity increases as the cluster grows.</a:t>
            </a:r>
          </a:p>
          <a:p>
            <a:pPr marL="171450" indent="-171450">
              <a:buFontTx/>
              <a:buChar char="-"/>
            </a:pPr>
            <a:r>
              <a:rPr lang="en-US" sz="1200" kern="1200" dirty="0">
                <a:solidFill>
                  <a:schemeClr val="tx1"/>
                </a:solidFill>
                <a:latin typeface="+mn-lt"/>
                <a:ea typeface="ＭＳ Ｐゴシック" charset="-128"/>
                <a:cs typeface="ＭＳ Ｐゴシック" charset="-128"/>
              </a:rPr>
              <a:t>The Nutanix solution delivers data locality to provide the best VM and cluster performance. All I/O requests from a VM are handled by the local controller VM on that node. When a VM writes data, one copy of the data is always written to the local node. That way, read requests can be handled immediately using data on the same node without going over the network. If the VM moves to a different node, then over time the data also migrates to the remote node to restore locality.</a:t>
            </a:r>
          </a:p>
          <a:p>
            <a:pPr marL="171450" indent="-171450">
              <a:buFontTx/>
              <a:buChar char="-"/>
            </a:pPr>
            <a:r>
              <a:rPr lang="en-US" sz="1200" kern="1200" dirty="0">
                <a:solidFill>
                  <a:schemeClr val="tx1"/>
                </a:solidFill>
                <a:latin typeface="+mn-lt"/>
                <a:ea typeface="ＭＳ Ｐゴシック" charset="-128"/>
                <a:cs typeface="ＭＳ Ｐゴシック" charset="-128"/>
              </a:rPr>
              <a:t>The Nutanix solution is 100% software-defined and doesn’t rely on custom hardware for any capabilities. Current Nutanix customers can get the benefits of software innovation by installing the latest software release with a single click</a:t>
            </a:r>
          </a:p>
          <a:p>
            <a:pPr marL="171450" indent="-171450">
              <a:buFontTx/>
              <a:buChar char="-"/>
            </a:pPr>
            <a:endParaRPr lang="en-US" sz="1200" kern="1200" dirty="0">
              <a:solidFill>
                <a:schemeClr val="tx1"/>
              </a:solidFill>
              <a:latin typeface="+mn-lt"/>
              <a:ea typeface="ＭＳ Ｐゴシック" charset="-128"/>
              <a:cs typeface="ＭＳ Ｐゴシック" charset="-128"/>
            </a:endParaRPr>
          </a:p>
          <a:p>
            <a:pPr marL="0" indent="0">
              <a:buFontTx/>
              <a:buNone/>
            </a:pPr>
            <a:r>
              <a:rPr lang="en-US" b="1" dirty="0"/>
              <a:t>Remember</a:t>
            </a:r>
            <a:r>
              <a:rPr lang="en-US" b="1" baseline="0" dirty="0"/>
              <a:t> to:</a:t>
            </a:r>
            <a:endParaRPr lang="en-US" dirty="0"/>
          </a:p>
          <a:p>
            <a:pPr marL="285750" marR="0" indent="-285750" algn="l" defTabSz="609585" rtl="0" eaLnBrk="0" fontAlgn="base" latinLnBrk="0" hangingPunct="0">
              <a:lnSpc>
                <a:spcPct val="100000"/>
              </a:lnSpc>
              <a:spcBef>
                <a:spcPct val="30000"/>
              </a:spcBef>
              <a:spcAft>
                <a:spcPct val="0"/>
              </a:spcAft>
              <a:buClrTx/>
              <a:buSzTx/>
              <a:buFontTx/>
              <a:buChar char="-"/>
              <a:tabLst/>
              <a:defRPr/>
            </a:pPr>
            <a:r>
              <a:rPr lang="en-US" baseline="0" dirty="0"/>
              <a:t>Talk about our web-scale engineering: </a:t>
            </a:r>
            <a:r>
              <a:rPr lang="en-US" sz="1600" kern="1200" dirty="0">
                <a:solidFill>
                  <a:schemeClr val="tx1"/>
                </a:solidFill>
                <a:latin typeface="+mn-lt"/>
                <a:ea typeface="ＭＳ Ｐゴシック" charset="-128"/>
                <a:cs typeface="ＭＳ Ｐゴシック" charset="-128"/>
              </a:rPr>
              <a:t>When Nutanix set out to solve the problem of legacy infrastructure, we looked at how companies like Facebook, Google and Amazon solved the problem in their datacenters. These companies started pushing the limits of their infrastructure in ways that traditional businesses did not. They ran into the limitations of legacy infrastructure architectures. They hired systems engineers and PhDs to come up with a new approach to infrastructure and IT operations, what we now call web-scale IT that is built around a fundamentally different architecture. Nutanix brings the power of web-scale to enterprise infrastructure. The Nutanix solution is built from the ground up using the same web-scale technologies and architectures and is engineered to meet the needs of enterprise environments. So customers get the benefits of web-scale architectures without having to build their own web-scale infrastructure solutions to run enterprise applications.</a:t>
            </a:r>
          </a:p>
          <a:p>
            <a:pPr marL="285750" marR="0" indent="-285750" algn="l" defTabSz="609585" rtl="0" eaLnBrk="0" fontAlgn="base" latinLnBrk="0" hangingPunct="0">
              <a:lnSpc>
                <a:spcPct val="100000"/>
              </a:lnSpc>
              <a:spcBef>
                <a:spcPct val="30000"/>
              </a:spcBef>
              <a:spcAft>
                <a:spcPct val="0"/>
              </a:spcAft>
              <a:buClrTx/>
              <a:buSzTx/>
              <a:buFontTx/>
              <a:buChar char="-"/>
              <a:tabLst/>
              <a:defRPr/>
            </a:pPr>
            <a:r>
              <a:rPr lang="en-US" sz="1600" kern="1200" baseline="0" dirty="0">
                <a:solidFill>
                  <a:schemeClr val="tx1"/>
                </a:solidFill>
                <a:effectLst/>
                <a:latin typeface="+mn-lt"/>
                <a:ea typeface="ＭＳ Ｐゴシック" charset="-128"/>
                <a:cs typeface="ＭＳ Ｐゴシック" charset="-128"/>
              </a:rPr>
              <a:t>Use the whiteboard if appropriate to talk about the system architecture. This is a good slide to talk about our technology and how hyperconverged systems are fundamentally different from </a:t>
            </a:r>
            <a:r>
              <a:rPr lang="en-US" sz="1600" kern="1200" baseline="0" dirty="0" err="1">
                <a:solidFill>
                  <a:schemeClr val="tx1"/>
                </a:solidFill>
                <a:effectLst/>
                <a:latin typeface="+mn-lt"/>
                <a:ea typeface="ＭＳ Ｐゴシック" charset="-128"/>
                <a:cs typeface="ＭＳ Ｐゴシック" charset="-128"/>
              </a:rPr>
              <a:t>vBlock</a:t>
            </a:r>
            <a:r>
              <a:rPr lang="en-US" sz="1600" kern="1200" baseline="0" dirty="0">
                <a:solidFill>
                  <a:schemeClr val="tx1"/>
                </a:solidFill>
                <a:effectLst/>
                <a:latin typeface="+mn-lt"/>
                <a:ea typeface="ＭＳ Ｐゴシック" charset="-128"/>
                <a:cs typeface="ＭＳ Ｐゴシック" charset="-128"/>
              </a:rPr>
              <a:t> style architectures</a:t>
            </a:r>
          </a:p>
          <a:p>
            <a:pPr marL="0" marR="0" indent="0" algn="l" defTabSz="609585" rtl="0" eaLnBrk="0" fontAlgn="base" latinLnBrk="0" hangingPunct="0">
              <a:lnSpc>
                <a:spcPct val="100000"/>
              </a:lnSpc>
              <a:spcBef>
                <a:spcPct val="30000"/>
              </a:spcBef>
              <a:spcAft>
                <a:spcPct val="0"/>
              </a:spcAft>
              <a:buClrTx/>
              <a:buSzTx/>
              <a:buFontTx/>
              <a:buNone/>
              <a:tabLst/>
              <a:defRPr/>
            </a:pPr>
            <a:endParaRPr lang="en-US" sz="1600" kern="1200" dirty="0">
              <a:solidFill>
                <a:schemeClr val="tx1"/>
              </a:solidFill>
              <a:latin typeface="+mn-lt"/>
              <a:ea typeface="ＭＳ Ｐゴシック" charset="-128"/>
              <a:cs typeface="ＭＳ Ｐゴシック" charset="-128"/>
            </a:endParaRPr>
          </a:p>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D35BFBF0-937E-4F44-93E2-24D125109D15}" type="slidenum">
              <a:rPr lang="en-US" smtClean="0"/>
              <a:pPr>
                <a:defRPr/>
              </a:pPr>
              <a:t>8</a:t>
            </a:fld>
            <a:endParaRPr lang="en-US" dirty="0"/>
          </a:p>
        </p:txBody>
      </p:sp>
    </p:spTree>
    <p:extLst>
      <p:ext uri="{BB962C8B-B14F-4D97-AF65-F5344CB8AC3E}">
        <p14:creationId xmlns:p14="http://schemas.microsoft.com/office/powerpoint/2010/main" val="60769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2A5950-F53A-F248-B03E-512CD32874D8}"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13576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ＭＳ Ｐゴシック" charset="-128"/>
                <a:cs typeface="ＭＳ Ｐゴシック" charset="-128"/>
              </a:rPr>
              <a:t>Any app at any scale</a:t>
            </a:r>
          </a:p>
          <a:p>
            <a:endParaRPr lang="en-US" sz="1200" kern="1200" dirty="0">
              <a:solidFill>
                <a:schemeClr val="tx1"/>
              </a:solidFill>
              <a:latin typeface="+mn-lt"/>
              <a:ea typeface="ＭＳ Ｐゴシック" charset="-128"/>
              <a:cs typeface="ＭＳ Ｐゴシック" charset="-128"/>
            </a:endParaRPr>
          </a:p>
          <a:p>
            <a:pPr marL="171450" indent="-171450">
              <a:buFontTx/>
              <a:buChar char="-"/>
            </a:pPr>
            <a:r>
              <a:rPr lang="en-US" sz="1200" kern="1200" dirty="0">
                <a:solidFill>
                  <a:schemeClr val="tx1"/>
                </a:solidFill>
                <a:latin typeface="+mn-lt"/>
                <a:ea typeface="ＭＳ Ｐゴシック" charset="-128"/>
                <a:cs typeface="ＭＳ Ｐゴシック" charset="-128"/>
              </a:rPr>
              <a:t>There’s a lot of FUD from traditional infrastructure vendors that HCI is good only for VDI. Nothing could be farther</a:t>
            </a:r>
            <a:r>
              <a:rPr lang="en-US" sz="1200" kern="1200" baseline="0" dirty="0">
                <a:solidFill>
                  <a:schemeClr val="tx1"/>
                </a:solidFill>
                <a:latin typeface="+mn-lt"/>
                <a:ea typeface="ＭＳ Ｐゴシック" charset="-128"/>
                <a:cs typeface="ＭＳ Ｐゴシック" charset="-128"/>
              </a:rPr>
              <a:t> from the truth</a:t>
            </a:r>
          </a:p>
          <a:p>
            <a:pPr marL="171450" indent="-171450">
              <a:buFontTx/>
              <a:buChar char="-"/>
            </a:pPr>
            <a:r>
              <a:rPr lang="en-US" sz="1200" kern="1200" dirty="0">
                <a:solidFill>
                  <a:schemeClr val="tx1"/>
                </a:solidFill>
                <a:latin typeface="+mn-lt"/>
                <a:ea typeface="ＭＳ Ｐゴシック" charset="-128"/>
                <a:cs typeface="ＭＳ Ｐゴシック" charset="-128"/>
              </a:rPr>
              <a:t>Businesses the world over run their</a:t>
            </a:r>
            <a:r>
              <a:rPr lang="en-US" sz="1200" kern="1200" baseline="0" dirty="0">
                <a:solidFill>
                  <a:schemeClr val="tx1"/>
                </a:solidFill>
                <a:latin typeface="+mn-lt"/>
                <a:ea typeface="ＭＳ Ｐゴシック" charset="-128"/>
                <a:cs typeface="ＭＳ Ｐゴシック" charset="-128"/>
              </a:rPr>
              <a:t> mission-critical applications and </a:t>
            </a:r>
            <a:r>
              <a:rPr lang="en-US" sz="1200" kern="1200" dirty="0">
                <a:solidFill>
                  <a:schemeClr val="tx1"/>
                </a:solidFill>
                <a:latin typeface="+mn-lt"/>
                <a:ea typeface="ＭＳ Ｐゴシック" charset="-128"/>
                <a:cs typeface="ＭＳ Ｐゴシック" charset="-128"/>
              </a:rPr>
              <a:t>production workloads on Nutanix. They</a:t>
            </a:r>
            <a:r>
              <a:rPr lang="en-US" sz="1200" kern="1200" baseline="0" dirty="0">
                <a:solidFill>
                  <a:schemeClr val="tx1"/>
                </a:solidFill>
                <a:latin typeface="+mn-lt"/>
                <a:ea typeface="ＭＳ Ｐゴシック" charset="-128"/>
                <a:cs typeface="ＭＳ Ｐゴシック" charset="-128"/>
              </a:rPr>
              <a:t> use the Nutanix solution for running enterprise applications such as SQL Server and Oracle and SAP as well as for remote office/branch office deployments and for collaboration and unified communication</a:t>
            </a:r>
          </a:p>
          <a:p>
            <a:pPr marL="171450" indent="-171450">
              <a:buFontTx/>
              <a:buChar char="-"/>
            </a:pPr>
            <a:r>
              <a:rPr lang="en-US" sz="1200" kern="1200" baseline="0" dirty="0">
                <a:solidFill>
                  <a:schemeClr val="tx1"/>
                </a:solidFill>
                <a:latin typeface="+mn-lt"/>
                <a:ea typeface="ＭＳ Ｐゴシック" charset="-128"/>
                <a:cs typeface="ＭＳ Ｐゴシック" charset="-128"/>
              </a:rPr>
              <a:t>Many of our customers start with one or two use cases, and then expand into other applications as they get comfortable with the solution</a:t>
            </a:r>
          </a:p>
          <a:p>
            <a:pPr marL="171450" indent="-171450">
              <a:buFontTx/>
              <a:buChar char="-"/>
            </a:pPr>
            <a:endParaRPr lang="en-US" sz="1200" kern="1200" baseline="0" dirty="0">
              <a:solidFill>
                <a:schemeClr val="tx1"/>
              </a:solidFill>
              <a:latin typeface="+mn-lt"/>
              <a:ea typeface="ＭＳ Ｐゴシック" charset="-128"/>
              <a:cs typeface="ＭＳ Ｐゴシック" charset="-128"/>
            </a:endParaRPr>
          </a:p>
          <a:p>
            <a:pPr marL="0" indent="0">
              <a:buFontTx/>
              <a:buNone/>
            </a:pPr>
            <a:r>
              <a:rPr lang="en-US" sz="1200" b="1" kern="1200" baseline="0" dirty="0">
                <a:solidFill>
                  <a:schemeClr val="tx1"/>
                </a:solidFill>
                <a:latin typeface="+mn-lt"/>
                <a:ea typeface="ＭＳ Ｐゴシック" charset="-128"/>
                <a:cs typeface="ＭＳ Ｐゴシック" charset="-128"/>
              </a:rPr>
              <a:t>Remember to:</a:t>
            </a:r>
          </a:p>
          <a:p>
            <a:pPr marL="171450" indent="-171450">
              <a:buFontTx/>
              <a:buChar char="-"/>
            </a:pPr>
            <a:r>
              <a:rPr lang="en-US" sz="1200" kern="1200" baseline="0" dirty="0">
                <a:solidFill>
                  <a:schemeClr val="tx1"/>
                </a:solidFill>
                <a:latin typeface="+mn-lt"/>
                <a:ea typeface="ＭＳ Ｐゴシック" charset="-128"/>
                <a:cs typeface="ＭＳ Ｐゴシック" charset="-128"/>
              </a:rPr>
              <a:t>Talk about different hardware models and the ability to mix and match different appliance types in a single cluster</a:t>
            </a:r>
          </a:p>
          <a:p>
            <a:pPr marL="171450" indent="-171450">
              <a:buFontTx/>
              <a:buChar char="-"/>
            </a:pPr>
            <a:r>
              <a:rPr lang="en-US" sz="1200" kern="1200" baseline="0" dirty="0">
                <a:solidFill>
                  <a:schemeClr val="tx1"/>
                </a:solidFill>
                <a:latin typeface="+mn-lt"/>
                <a:ea typeface="ＭＳ Ｐゴシック" charset="-128"/>
                <a:cs typeface="ＭＳ Ｐゴシック" charset="-128"/>
              </a:rPr>
              <a:t>Talk about software capabilities such as VM flash mode (VM pinning to flash) that are built for performance-sensitive workloads</a:t>
            </a:r>
            <a:endParaRPr lang="en-US" sz="1200" kern="1200" dirty="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932A5950-F53A-F248-B03E-512CD32874D8}"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370613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pPr marL="285750" indent="-285750">
              <a:buFontTx/>
              <a:buChar char="-"/>
            </a:pPr>
            <a:r>
              <a:rPr lang="en-US" sz="1600" kern="1200" dirty="0">
                <a:solidFill>
                  <a:schemeClr val="tx1"/>
                </a:solidFill>
                <a:latin typeface="+mn-lt"/>
                <a:ea typeface="ＭＳ Ｐゴシック" charset="-128"/>
                <a:cs typeface="ＭＳ Ｐゴシック" charset="-128"/>
              </a:rPr>
              <a:t>Public clouds are great for applications and workloads that have unpredictable or variable demands. For example, if a business launches a new online/mobile app (e.g.,</a:t>
            </a:r>
            <a:r>
              <a:rPr lang="en-US" sz="1600" kern="1200" baseline="0" dirty="0">
                <a:solidFill>
                  <a:schemeClr val="tx1"/>
                </a:solidFill>
                <a:latin typeface="+mn-lt"/>
                <a:ea typeface="ＭＳ Ｐゴシック" charset="-128"/>
                <a:cs typeface="ＭＳ Ｐゴシック" charset="-128"/>
              </a:rPr>
              <a:t> new online shopping experience, checking scanning app from a bank), the demand for the app or service is not well understood initially. In this case, public cloud allows businesses to ramp up resources for the app depending on demand. However, as the demand for the app becomes more stable/predictable, it is more economical to deploy on prem. Another example is applications such as month-end payroll systems or online shopping portals that have highly variable/seasonal demands with peak demands that are several times the average. This is why when NASA kicked off the Mars Exploration Rover mission, the event telecast was done on the cloud because the demand was unpredictable and highly elastic (a one time event)</a:t>
            </a:r>
            <a:endParaRPr lang="en-US" sz="1600" kern="1200" dirty="0">
              <a:solidFill>
                <a:schemeClr val="tx1"/>
              </a:solidFill>
              <a:latin typeface="+mn-lt"/>
              <a:ea typeface="ＭＳ Ｐゴシック" charset="-128"/>
              <a:cs typeface="ＭＳ Ｐゴシック" charset="-128"/>
            </a:endParaRPr>
          </a:p>
          <a:p>
            <a:pPr marL="285750" indent="-285750">
              <a:buFontTx/>
              <a:buChar char="-"/>
            </a:pPr>
            <a:r>
              <a:rPr lang="en-US" sz="1600" kern="1200" dirty="0">
                <a:solidFill>
                  <a:schemeClr val="tx1"/>
                </a:solidFill>
                <a:latin typeface="+mn-lt"/>
                <a:ea typeface="ＭＳ Ｐゴシック" charset="-128"/>
                <a:cs typeface="ＭＳ Ｐゴシック" charset="-128"/>
              </a:rPr>
              <a:t>By not tying up idle infrastructure when not needed, businesses can save costs. But for more predictable or stable workloads, which is a majority of enterprise applications, public cloud services can be considerably more expensive than on-premises infrastructure</a:t>
            </a:r>
          </a:p>
          <a:p>
            <a:pPr marL="285750" indent="-285750">
              <a:buFontTx/>
              <a:buChar char="-"/>
            </a:pPr>
            <a:r>
              <a:rPr lang="en-US" sz="1600" kern="1200" dirty="0">
                <a:solidFill>
                  <a:schemeClr val="tx1"/>
                </a:solidFill>
                <a:latin typeface="+mn-lt"/>
                <a:ea typeface="ＭＳ Ｐゴシック" charset="-128"/>
                <a:cs typeface="ＭＳ Ｐゴシック" charset="-128"/>
              </a:rPr>
              <a:t>Businesses want to </a:t>
            </a:r>
            <a:r>
              <a:rPr lang="en-US" sz="1600" b="1" kern="1200" dirty="0">
                <a:solidFill>
                  <a:schemeClr val="tx1"/>
                </a:solidFill>
                <a:latin typeface="+mn-lt"/>
                <a:ea typeface="ＭＳ Ｐゴシック" charset="-128"/>
                <a:cs typeface="ＭＳ Ｐゴシック" charset="-128"/>
              </a:rPr>
              <a:t>balance owning and renting</a:t>
            </a:r>
            <a:r>
              <a:rPr lang="en-US" sz="1600" b="0" kern="1200" dirty="0">
                <a:solidFill>
                  <a:schemeClr val="tx1"/>
                </a:solidFill>
                <a:latin typeface="+mn-lt"/>
                <a:ea typeface="ＭＳ Ｐゴシック" charset="-128"/>
                <a:cs typeface="ＭＳ Ｐゴシック" charset="-128"/>
              </a:rPr>
              <a:t>, choosing between private and public infrastructure depending on application workload characteristics. There are situations where it makes sense to rent, and others where owning is better economically</a:t>
            </a:r>
            <a:endParaRPr lang="en-US" dirty="0"/>
          </a:p>
          <a:p>
            <a:pPr marL="285750" indent="-285750">
              <a:buFontTx/>
              <a:buChar char="-"/>
            </a:pPr>
            <a:r>
              <a:rPr lang="en-US" dirty="0"/>
              <a:t>If you’re</a:t>
            </a:r>
            <a:r>
              <a:rPr lang="en-US" baseline="0" dirty="0"/>
              <a:t> going to a new city, e.g., Miami or New York and will be there for a week, you will look for a hotel or </a:t>
            </a:r>
            <a:r>
              <a:rPr lang="en-US" baseline="0" dirty="0" err="1"/>
              <a:t>AirBnB</a:t>
            </a:r>
            <a:r>
              <a:rPr lang="en-US" baseline="0" dirty="0"/>
              <a:t>. If you’re going to stay for 6 months, you’ll try to rent a place. But if you’re going to stay there for 3 years, it probably makes sense to buy a place and sell it later when you move</a:t>
            </a:r>
          </a:p>
        </p:txBody>
      </p:sp>
      <p:sp>
        <p:nvSpPr>
          <p:cNvPr id="4" name="Slide Number Placeholder 3"/>
          <p:cNvSpPr>
            <a:spLocks noGrp="1"/>
          </p:cNvSpPr>
          <p:nvPr>
            <p:ph type="sldNum" sz="quarter" idx="10"/>
          </p:nvPr>
        </p:nvSpPr>
        <p:spPr/>
        <p:txBody>
          <a:bodyPr/>
          <a:lstStyle/>
          <a:p>
            <a:fld id="{932A5950-F53A-F248-B03E-512CD32874D8}" type="slidenum">
              <a:rPr lang="en-US" smtClean="0"/>
              <a:pPr/>
              <a:t>11</a:t>
            </a:fld>
            <a:endParaRPr lang="en-US"/>
          </a:p>
        </p:txBody>
      </p:sp>
    </p:spTree>
    <p:extLst>
      <p:ext uri="{BB962C8B-B14F-4D97-AF65-F5344CB8AC3E}">
        <p14:creationId xmlns:p14="http://schemas.microsoft.com/office/powerpoint/2010/main" val="1243151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65A9DF-240C-1C4F-8EA3-0416D52B480F}" type="datetimeFigureOut">
              <a:rPr lang="en-US" smtClean="0"/>
              <a:t>6/22/17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0FBA6-2237-5B45-BD0C-7F4C8246B035}" type="slidenum">
              <a:rPr lang="en-US" smtClean="0"/>
              <a:t>‹#›</a:t>
            </a:fld>
            <a:endParaRPr lang="en-US"/>
          </a:p>
        </p:txBody>
      </p:sp>
    </p:spTree>
    <p:extLst>
      <p:ext uri="{BB962C8B-B14F-4D97-AF65-F5344CB8AC3E}">
        <p14:creationId xmlns:p14="http://schemas.microsoft.com/office/powerpoint/2010/main" val="160515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65A9DF-240C-1C4F-8EA3-0416D52B480F}" type="datetimeFigureOut">
              <a:rPr lang="en-US" smtClean="0"/>
              <a:t>6/22/17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0FBA6-2237-5B45-BD0C-7F4C8246B035}" type="slidenum">
              <a:rPr lang="en-US" smtClean="0"/>
              <a:t>‹#›</a:t>
            </a:fld>
            <a:endParaRPr lang="en-US"/>
          </a:p>
        </p:txBody>
      </p:sp>
    </p:spTree>
    <p:extLst>
      <p:ext uri="{BB962C8B-B14F-4D97-AF65-F5344CB8AC3E}">
        <p14:creationId xmlns:p14="http://schemas.microsoft.com/office/powerpoint/2010/main" val="1865947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65A9DF-240C-1C4F-8EA3-0416D52B480F}" type="datetimeFigureOut">
              <a:rPr lang="en-US" smtClean="0"/>
              <a:t>6/22/17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0FBA6-2237-5B45-BD0C-7F4C8246B035}" type="slidenum">
              <a:rPr lang="en-US" smtClean="0"/>
              <a:t>‹#›</a:t>
            </a:fld>
            <a:endParaRPr lang="en-US"/>
          </a:p>
        </p:txBody>
      </p:sp>
    </p:spTree>
    <p:extLst>
      <p:ext uri="{BB962C8B-B14F-4D97-AF65-F5344CB8AC3E}">
        <p14:creationId xmlns:p14="http://schemas.microsoft.com/office/powerpoint/2010/main" val="1269027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1" descr="Clover-06-RGB.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08932" y="0"/>
            <a:ext cx="68834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RoundStoneSolutions2016-01.png"/>
          <p:cNvPicPr>
            <a:picLocks noChangeAspect="1"/>
          </p:cNvPicPr>
          <p:nvPr userDrawn="1"/>
        </p:nvPicPr>
        <p:blipFill>
          <a:blip r:embed="rId3">
            <a:extLst>
              <a:ext uri="{28A0092B-C50C-407E-A947-70E740481C1C}">
                <a14:useLocalDpi xmlns:a14="http://schemas.microsoft.com/office/drawing/2010/main" val="0"/>
              </a:ext>
            </a:extLst>
          </a:blip>
          <a:srcRect l="27003" r="8588"/>
          <a:stretch>
            <a:fillRect/>
          </a:stretch>
        </p:blipFill>
        <p:spPr bwMode="auto">
          <a:xfrm>
            <a:off x="5519737" y="2312988"/>
            <a:ext cx="4452938" cy="1599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5"/>
          <p:cNvSpPr>
            <a:spLocks noGrp="1"/>
          </p:cNvSpPr>
          <p:nvPr>
            <p:ph type="body" sz="quarter" idx="11"/>
          </p:nvPr>
        </p:nvSpPr>
        <p:spPr>
          <a:xfrm>
            <a:off x="5537858" y="4185084"/>
            <a:ext cx="4788694" cy="504056"/>
          </a:xfrm>
          <a:prstGeom prst="rect">
            <a:avLst/>
          </a:prstGeom>
        </p:spPr>
        <p:txBody>
          <a:bodyPr anchor="ctr"/>
          <a:lstStyle>
            <a:lvl1pPr marL="171450" marR="0" indent="-171450" algn="l" defTabSz="457200" rtl="0" eaLnBrk="0" fontAlgn="base" latinLnBrk="0" hangingPunct="0">
              <a:lnSpc>
                <a:spcPct val="100000"/>
              </a:lnSpc>
              <a:spcBef>
                <a:spcPct val="0"/>
              </a:spcBef>
              <a:spcAft>
                <a:spcPct val="0"/>
              </a:spcAft>
              <a:buClrTx/>
              <a:buSzTx/>
              <a:buFontTx/>
              <a:buNone/>
              <a:tabLst/>
              <a:defRPr sz="3500" b="1" i="0" baseline="0">
                <a:solidFill>
                  <a:srgbClr val="28A84E"/>
                </a:solidFill>
                <a:latin typeface="Calibri"/>
                <a:cs typeface="Calibri"/>
              </a:defRPr>
            </a:lvl1pPr>
          </a:lstStyle>
          <a:p>
            <a:pPr lvl="0"/>
            <a:r>
              <a:rPr lang="en-US" smtClean="0"/>
              <a:t>Click to edit Master text styles</a:t>
            </a:r>
          </a:p>
        </p:txBody>
      </p:sp>
      <p:sp>
        <p:nvSpPr>
          <p:cNvPr id="10" name="Text Placeholder 4"/>
          <p:cNvSpPr>
            <a:spLocks noGrp="1"/>
          </p:cNvSpPr>
          <p:nvPr>
            <p:ph type="body" sz="quarter" idx="12"/>
          </p:nvPr>
        </p:nvSpPr>
        <p:spPr>
          <a:xfrm>
            <a:off x="5538254" y="4833156"/>
            <a:ext cx="4787900" cy="720725"/>
          </a:xfrm>
          <a:prstGeom prst="rect">
            <a:avLst/>
          </a:prstGeom>
        </p:spPr>
        <p:txBody>
          <a:bodyPr anchor="ctr"/>
          <a:lstStyle>
            <a:lvl1pPr marL="0" indent="0" algn="l">
              <a:buNone/>
              <a:defRPr sz="2200" baseline="0"/>
            </a:lvl1pPr>
          </a:lstStyle>
          <a:p>
            <a:pPr lvl="0"/>
            <a:r>
              <a:rPr lang="en-US" smtClean="0"/>
              <a:t>Click to edit Master text styles</a:t>
            </a:r>
          </a:p>
        </p:txBody>
      </p:sp>
    </p:spTree>
    <p:extLst>
      <p:ext uri="{BB962C8B-B14F-4D97-AF65-F5344CB8AC3E}">
        <p14:creationId xmlns:p14="http://schemas.microsoft.com/office/powerpoint/2010/main" val="569617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Objects">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rot="10800000">
            <a:off x="0" y="6345238"/>
            <a:ext cx="12192000" cy="512763"/>
          </a:xfrm>
          <a:prstGeom prst="rect">
            <a:avLst/>
          </a:prstGeom>
          <a:gradFill rotWithShape="1">
            <a:gsLst>
              <a:gs pos="0">
                <a:srgbClr val="28A84E"/>
              </a:gs>
              <a:gs pos="55000">
                <a:srgbClr val="28A74E"/>
              </a:gs>
              <a:gs pos="100000">
                <a:srgbClr val="288E4E"/>
              </a:gs>
            </a:gsLst>
            <a:lin ang="0" scaled="1"/>
          </a:gradFill>
          <a:ln>
            <a:noFill/>
          </a:ln>
          <a:extLst>
            <a:ext uri="{91240B29-F687-4F45-9708-019B960494DF}">
              <a14:hiddenLine xmlns:a14="http://schemas.microsoft.com/office/drawing/2010/main" w="12700">
                <a:solidFill>
                  <a:srgbClr val="000000"/>
                </a:solidFill>
                <a:round/>
                <a:headEnd/>
                <a:tailEnd/>
              </a14:hiddenLine>
            </a:ext>
          </a:extLst>
        </p:spPr>
        <p:txBody>
          <a:bodyPr/>
          <a:lstStyle>
            <a:lvl1pPr eaLnBrk="0" hangingPunct="0">
              <a:defRPr sz="5000">
                <a:solidFill>
                  <a:schemeClr val="tx1"/>
                </a:solidFill>
                <a:latin typeface="Helvetica Light" charset="0"/>
                <a:ea typeface="ヒラギノ角ゴ ProN W3" charset="-128"/>
                <a:sym typeface="Helvetica Light" charset="0"/>
              </a:defRPr>
            </a:lvl1pPr>
            <a:lvl2pPr marL="742950" indent="-285750" eaLnBrk="0" hangingPunct="0">
              <a:defRPr sz="5000">
                <a:solidFill>
                  <a:schemeClr val="tx1"/>
                </a:solidFill>
                <a:latin typeface="Helvetica Light" charset="0"/>
                <a:ea typeface="ヒラギノ角ゴ ProN W3" charset="-128"/>
                <a:sym typeface="Helvetica Light" charset="0"/>
              </a:defRPr>
            </a:lvl2pPr>
            <a:lvl3pPr marL="1143000" indent="-228600" eaLnBrk="0" hangingPunct="0">
              <a:defRPr sz="5000">
                <a:solidFill>
                  <a:schemeClr val="tx1"/>
                </a:solidFill>
                <a:latin typeface="Helvetica Light" charset="0"/>
                <a:ea typeface="ヒラギノ角ゴ ProN W3" charset="-128"/>
                <a:sym typeface="Helvetica Light" charset="0"/>
              </a:defRPr>
            </a:lvl3pPr>
            <a:lvl4pPr marL="1600200" indent="-228600" eaLnBrk="0" hangingPunct="0">
              <a:defRPr sz="5000">
                <a:solidFill>
                  <a:schemeClr val="tx1"/>
                </a:solidFill>
                <a:latin typeface="Helvetica Light" charset="0"/>
                <a:ea typeface="ヒラギノ角ゴ ProN W3" charset="-128"/>
                <a:sym typeface="Helvetica Light" charset="0"/>
              </a:defRPr>
            </a:lvl4pPr>
            <a:lvl5pPr marL="2057400" indent="-228600" eaLnBrk="0" hangingPunct="0">
              <a:defRPr sz="5000">
                <a:solidFill>
                  <a:schemeClr val="tx1"/>
                </a:solidFill>
                <a:latin typeface="Helvetica Light" charset="0"/>
                <a:ea typeface="ヒラギノ角ゴ ProN W3" charset="-128"/>
                <a:sym typeface="Helvetica Light" charset="0"/>
              </a:defRPr>
            </a:lvl5pPr>
            <a:lvl6pPr marL="2514600" indent="-228600" algn="ctr" eaLnBrk="0" fontAlgn="base" hangingPunct="0">
              <a:spcBef>
                <a:spcPct val="0"/>
              </a:spcBef>
              <a:spcAft>
                <a:spcPct val="0"/>
              </a:spcAft>
              <a:defRPr sz="5000">
                <a:solidFill>
                  <a:schemeClr val="tx1"/>
                </a:solidFill>
                <a:latin typeface="Helvetica Light" charset="0"/>
                <a:ea typeface="ヒラギノ角ゴ ProN W3" charset="-128"/>
                <a:sym typeface="Helvetica Light" charset="0"/>
              </a:defRPr>
            </a:lvl6pPr>
            <a:lvl7pPr marL="2971800" indent="-228600" algn="ctr" eaLnBrk="0" fontAlgn="base" hangingPunct="0">
              <a:spcBef>
                <a:spcPct val="0"/>
              </a:spcBef>
              <a:spcAft>
                <a:spcPct val="0"/>
              </a:spcAft>
              <a:defRPr sz="5000">
                <a:solidFill>
                  <a:schemeClr val="tx1"/>
                </a:solidFill>
                <a:latin typeface="Helvetica Light" charset="0"/>
                <a:ea typeface="ヒラギノ角ゴ ProN W3" charset="-128"/>
                <a:sym typeface="Helvetica Light" charset="0"/>
              </a:defRPr>
            </a:lvl7pPr>
            <a:lvl8pPr marL="3429000" indent="-228600" algn="ctr" eaLnBrk="0" fontAlgn="base" hangingPunct="0">
              <a:spcBef>
                <a:spcPct val="0"/>
              </a:spcBef>
              <a:spcAft>
                <a:spcPct val="0"/>
              </a:spcAft>
              <a:defRPr sz="5000">
                <a:solidFill>
                  <a:schemeClr val="tx1"/>
                </a:solidFill>
                <a:latin typeface="Helvetica Light" charset="0"/>
                <a:ea typeface="ヒラギノ角ゴ ProN W3" charset="-128"/>
                <a:sym typeface="Helvetica Light" charset="0"/>
              </a:defRPr>
            </a:lvl8pPr>
            <a:lvl9pPr marL="3886200" indent="-228600" algn="ctr" eaLnBrk="0" fontAlgn="base" hangingPunct="0">
              <a:spcBef>
                <a:spcPct val="0"/>
              </a:spcBef>
              <a:spcAft>
                <a:spcPct val="0"/>
              </a:spcAft>
              <a:defRPr sz="5000">
                <a:solidFill>
                  <a:schemeClr val="tx1"/>
                </a:solidFill>
                <a:latin typeface="Helvetica Light" charset="0"/>
                <a:ea typeface="ヒラギノ角ゴ ProN W3" charset="-128"/>
                <a:sym typeface="Helvetica Light" charset="0"/>
              </a:defRPr>
            </a:lvl9pPr>
          </a:lstStyle>
          <a:p>
            <a:pPr algn="ctr" eaLnBrk="1" fontAlgn="base" hangingPunct="1">
              <a:spcBef>
                <a:spcPct val="0"/>
              </a:spcBef>
              <a:spcAft>
                <a:spcPct val="0"/>
              </a:spcAft>
              <a:defRPr/>
            </a:pPr>
            <a:endParaRPr lang="en-US" altLang="en-US" sz="2500" smtClean="0">
              <a:solidFill>
                <a:srgbClr val="000000"/>
              </a:solidFill>
            </a:endParaRPr>
          </a:p>
        </p:txBody>
      </p:sp>
      <p:pic>
        <p:nvPicPr>
          <p:cNvPr id="5" name="Picture 5" descr="RoundStoneSolutions2016-03.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5900" y="6345238"/>
            <a:ext cx="838994" cy="62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RoundStoneSolutions2016-02.png"/>
          <p:cNvPicPr>
            <a:picLocks noChangeAspect="1"/>
          </p:cNvPicPr>
          <p:nvPr userDrawn="1"/>
        </p:nvPicPr>
        <p:blipFill>
          <a:blip r:embed="rId3">
            <a:alphaModFix amt="3000"/>
            <a:extLst>
              <a:ext uri="{28A0092B-C50C-407E-A947-70E740481C1C}">
                <a14:useLocalDpi xmlns:a14="http://schemas.microsoft.com/office/drawing/2010/main" val="0"/>
              </a:ext>
            </a:extLst>
          </a:blip>
          <a:srcRect l="18623" t="25475" r="27710" b="7484"/>
          <a:stretch>
            <a:fillRect/>
          </a:stretch>
        </p:blipFill>
        <p:spPr bwMode="auto">
          <a:xfrm>
            <a:off x="8254207" y="0"/>
            <a:ext cx="3937794" cy="3672682"/>
          </a:xfrm>
          <a:prstGeom prst="rect">
            <a:avLst/>
          </a:prstGeom>
          <a:noFill/>
          <a:ln>
            <a:noFill/>
          </a:ln>
          <a:extLst>
            <a:ext uri="{909E8E84-426E-40DD-AFC4-6F175D3DCCD1}">
              <a14:hiddenFill xmlns:a14="http://schemas.microsoft.com/office/drawing/2010/main">
                <a:solidFill>
                  <a:srgbClr val="FFFFFF">
                    <a:alpha val="3137"/>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515380" y="116632"/>
            <a:ext cx="11377264" cy="729097"/>
          </a:xfrm>
        </p:spPr>
        <p:txBody>
          <a:bodyPr/>
          <a:lstStyle>
            <a:lvl1pPr algn="l">
              <a:defRPr sz="5000" b="1">
                <a:solidFill>
                  <a:srgbClr val="28A84E"/>
                </a:solidFill>
              </a:defRPr>
            </a:lvl1pPr>
          </a:lstStyle>
          <a:p>
            <a:r>
              <a:rPr lang="en-US" smtClean="0"/>
              <a:t>Click to edit Master title style</a:t>
            </a:r>
            <a:endParaRPr lang="es-ES" dirty="0"/>
          </a:p>
        </p:txBody>
      </p:sp>
      <p:sp>
        <p:nvSpPr>
          <p:cNvPr id="3" name="Marcador de contenido 2"/>
          <p:cNvSpPr>
            <a:spLocks noGrp="1"/>
          </p:cNvSpPr>
          <p:nvPr>
            <p:ph idx="1"/>
          </p:nvPr>
        </p:nvSpPr>
        <p:spPr>
          <a:xfrm>
            <a:off x="2416969" y="1592796"/>
            <a:ext cx="7358063" cy="4176464"/>
          </a:xfrm>
        </p:spPr>
        <p:txBody>
          <a:bodyPr/>
          <a:lstStyle>
            <a:lvl1pPr algn="l">
              <a:defRPr/>
            </a:lvl1pPr>
          </a:lstStyle>
          <a:p>
            <a:pPr lvl="0"/>
            <a:r>
              <a:rPr lang="en-US" smtClean="0"/>
              <a:t>Click to edit Master text styles</a:t>
            </a:r>
          </a:p>
        </p:txBody>
      </p:sp>
      <p:sp>
        <p:nvSpPr>
          <p:cNvPr id="7" name="Slide Number Placeholder 7"/>
          <p:cNvSpPr>
            <a:spLocks noGrp="1"/>
          </p:cNvSpPr>
          <p:nvPr>
            <p:ph type="sldNum" sz="quarter" idx="10"/>
          </p:nvPr>
        </p:nvSpPr>
        <p:spPr/>
        <p:txBody>
          <a:bodyPr/>
          <a:lstStyle>
            <a:lvl1pPr>
              <a:defRPr smtClean="0"/>
            </a:lvl1pPr>
          </a:lstStyle>
          <a:p>
            <a:pPr>
              <a:defRPr/>
            </a:pPr>
            <a:fld id="{6EFBC0BE-7A6E-5549-89CF-51799CEBE793}" type="slidenum">
              <a:rPr lang="en-US" altLang="en-US"/>
              <a:pPr>
                <a:defRPr/>
              </a:pPr>
              <a:t>‹#›</a:t>
            </a:fld>
            <a:endParaRPr lang="en-US" altLang="en-US"/>
          </a:p>
        </p:txBody>
      </p:sp>
    </p:spTree>
    <p:extLst>
      <p:ext uri="{BB962C8B-B14F-4D97-AF65-F5344CB8AC3E}">
        <p14:creationId xmlns:p14="http://schemas.microsoft.com/office/powerpoint/2010/main" val="67897547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Objects">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6237288"/>
            <a:ext cx="12192000" cy="620713"/>
          </a:xfrm>
          <a:prstGeom prst="rect">
            <a:avLst/>
          </a:prstGeom>
          <a:solidFill>
            <a:srgbClr val="F1F0E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000">
                <a:solidFill>
                  <a:schemeClr val="tx1"/>
                </a:solidFill>
                <a:latin typeface="Helvetica Light" charset="0"/>
                <a:ea typeface="ヒラギノ角ゴ ProN W3" charset="-128"/>
                <a:sym typeface="Helvetica Light" charset="0"/>
              </a:defRPr>
            </a:lvl1pPr>
            <a:lvl2pPr marL="742950" indent="-285750" eaLnBrk="0" hangingPunct="0">
              <a:defRPr sz="5000">
                <a:solidFill>
                  <a:schemeClr val="tx1"/>
                </a:solidFill>
                <a:latin typeface="Helvetica Light" charset="0"/>
                <a:ea typeface="ヒラギノ角ゴ ProN W3" charset="-128"/>
                <a:sym typeface="Helvetica Light" charset="0"/>
              </a:defRPr>
            </a:lvl2pPr>
            <a:lvl3pPr marL="1143000" indent="-228600" eaLnBrk="0" hangingPunct="0">
              <a:defRPr sz="5000">
                <a:solidFill>
                  <a:schemeClr val="tx1"/>
                </a:solidFill>
                <a:latin typeface="Helvetica Light" charset="0"/>
                <a:ea typeface="ヒラギノ角ゴ ProN W3" charset="-128"/>
                <a:sym typeface="Helvetica Light" charset="0"/>
              </a:defRPr>
            </a:lvl3pPr>
            <a:lvl4pPr marL="1600200" indent="-228600" eaLnBrk="0" hangingPunct="0">
              <a:defRPr sz="5000">
                <a:solidFill>
                  <a:schemeClr val="tx1"/>
                </a:solidFill>
                <a:latin typeface="Helvetica Light" charset="0"/>
                <a:ea typeface="ヒラギノ角ゴ ProN W3" charset="-128"/>
                <a:sym typeface="Helvetica Light" charset="0"/>
              </a:defRPr>
            </a:lvl4pPr>
            <a:lvl5pPr marL="2057400" indent="-228600" eaLnBrk="0" hangingPunct="0">
              <a:defRPr sz="5000">
                <a:solidFill>
                  <a:schemeClr val="tx1"/>
                </a:solidFill>
                <a:latin typeface="Helvetica Light" charset="0"/>
                <a:ea typeface="ヒラギノ角ゴ ProN W3" charset="-128"/>
                <a:sym typeface="Helvetica Light" charset="0"/>
              </a:defRPr>
            </a:lvl5pPr>
            <a:lvl6pPr marL="2514600" indent="-228600" algn="ctr" eaLnBrk="0" fontAlgn="base" hangingPunct="0">
              <a:spcBef>
                <a:spcPct val="0"/>
              </a:spcBef>
              <a:spcAft>
                <a:spcPct val="0"/>
              </a:spcAft>
              <a:defRPr sz="5000">
                <a:solidFill>
                  <a:schemeClr val="tx1"/>
                </a:solidFill>
                <a:latin typeface="Helvetica Light" charset="0"/>
                <a:ea typeface="ヒラギノ角ゴ ProN W3" charset="-128"/>
                <a:sym typeface="Helvetica Light" charset="0"/>
              </a:defRPr>
            </a:lvl6pPr>
            <a:lvl7pPr marL="2971800" indent="-228600" algn="ctr" eaLnBrk="0" fontAlgn="base" hangingPunct="0">
              <a:spcBef>
                <a:spcPct val="0"/>
              </a:spcBef>
              <a:spcAft>
                <a:spcPct val="0"/>
              </a:spcAft>
              <a:defRPr sz="5000">
                <a:solidFill>
                  <a:schemeClr val="tx1"/>
                </a:solidFill>
                <a:latin typeface="Helvetica Light" charset="0"/>
                <a:ea typeface="ヒラギノ角ゴ ProN W3" charset="-128"/>
                <a:sym typeface="Helvetica Light" charset="0"/>
              </a:defRPr>
            </a:lvl7pPr>
            <a:lvl8pPr marL="3429000" indent="-228600" algn="ctr" eaLnBrk="0" fontAlgn="base" hangingPunct="0">
              <a:spcBef>
                <a:spcPct val="0"/>
              </a:spcBef>
              <a:spcAft>
                <a:spcPct val="0"/>
              </a:spcAft>
              <a:defRPr sz="5000">
                <a:solidFill>
                  <a:schemeClr val="tx1"/>
                </a:solidFill>
                <a:latin typeface="Helvetica Light" charset="0"/>
                <a:ea typeface="ヒラギノ角ゴ ProN W3" charset="-128"/>
                <a:sym typeface="Helvetica Light" charset="0"/>
              </a:defRPr>
            </a:lvl8pPr>
            <a:lvl9pPr marL="3886200" indent="-228600" algn="ctr" eaLnBrk="0" fontAlgn="base" hangingPunct="0">
              <a:spcBef>
                <a:spcPct val="0"/>
              </a:spcBef>
              <a:spcAft>
                <a:spcPct val="0"/>
              </a:spcAft>
              <a:defRPr sz="5000">
                <a:solidFill>
                  <a:schemeClr val="tx1"/>
                </a:solidFill>
                <a:latin typeface="Helvetica Light" charset="0"/>
                <a:ea typeface="ヒラギノ角ゴ ProN W3" charset="-128"/>
                <a:sym typeface="Helvetica Light" charset="0"/>
              </a:defRPr>
            </a:lvl9pPr>
          </a:lstStyle>
          <a:p>
            <a:pPr algn="ctr" eaLnBrk="1" fontAlgn="base" hangingPunct="1">
              <a:spcBef>
                <a:spcPct val="0"/>
              </a:spcBef>
              <a:spcAft>
                <a:spcPct val="0"/>
              </a:spcAft>
              <a:defRPr/>
            </a:pPr>
            <a:endParaRPr lang="en-US" altLang="en-US" sz="2500" smtClean="0">
              <a:solidFill>
                <a:srgbClr val="000000"/>
              </a:solidFill>
            </a:endParaRPr>
          </a:p>
        </p:txBody>
      </p:sp>
      <p:sp>
        <p:nvSpPr>
          <p:cNvPr id="5" name="Rectangle 4"/>
          <p:cNvSpPr>
            <a:spLocks noChangeArrowheads="1"/>
          </p:cNvSpPr>
          <p:nvPr userDrawn="1"/>
        </p:nvSpPr>
        <p:spPr bwMode="auto">
          <a:xfrm rot="10800000">
            <a:off x="0" y="6345238"/>
            <a:ext cx="12192000" cy="512763"/>
          </a:xfrm>
          <a:prstGeom prst="rect">
            <a:avLst/>
          </a:prstGeom>
          <a:gradFill rotWithShape="1">
            <a:gsLst>
              <a:gs pos="0">
                <a:srgbClr val="28A84E"/>
              </a:gs>
              <a:gs pos="55000">
                <a:srgbClr val="28A74E"/>
              </a:gs>
              <a:gs pos="100000">
                <a:srgbClr val="288E4E"/>
              </a:gs>
            </a:gsLst>
            <a:lin ang="0" scaled="1"/>
          </a:gradFill>
          <a:ln>
            <a:noFill/>
          </a:ln>
          <a:extLst>
            <a:ext uri="{91240B29-F687-4F45-9708-019B960494DF}">
              <a14:hiddenLine xmlns:a14="http://schemas.microsoft.com/office/drawing/2010/main" w="12700">
                <a:solidFill>
                  <a:srgbClr val="000000"/>
                </a:solidFill>
                <a:round/>
                <a:headEnd/>
                <a:tailEnd/>
              </a14:hiddenLine>
            </a:ext>
          </a:extLst>
        </p:spPr>
        <p:txBody>
          <a:bodyPr/>
          <a:lstStyle>
            <a:lvl1pPr eaLnBrk="0" hangingPunct="0">
              <a:defRPr sz="5000">
                <a:solidFill>
                  <a:schemeClr val="tx1"/>
                </a:solidFill>
                <a:latin typeface="Helvetica Light" charset="0"/>
                <a:ea typeface="ヒラギノ角ゴ ProN W3" charset="-128"/>
                <a:sym typeface="Helvetica Light" charset="0"/>
              </a:defRPr>
            </a:lvl1pPr>
            <a:lvl2pPr marL="742950" indent="-285750" eaLnBrk="0" hangingPunct="0">
              <a:defRPr sz="5000">
                <a:solidFill>
                  <a:schemeClr val="tx1"/>
                </a:solidFill>
                <a:latin typeface="Helvetica Light" charset="0"/>
                <a:ea typeface="ヒラギノ角ゴ ProN W3" charset="-128"/>
                <a:sym typeface="Helvetica Light" charset="0"/>
              </a:defRPr>
            </a:lvl2pPr>
            <a:lvl3pPr marL="1143000" indent="-228600" eaLnBrk="0" hangingPunct="0">
              <a:defRPr sz="5000">
                <a:solidFill>
                  <a:schemeClr val="tx1"/>
                </a:solidFill>
                <a:latin typeface="Helvetica Light" charset="0"/>
                <a:ea typeface="ヒラギノ角ゴ ProN W3" charset="-128"/>
                <a:sym typeface="Helvetica Light" charset="0"/>
              </a:defRPr>
            </a:lvl3pPr>
            <a:lvl4pPr marL="1600200" indent="-228600" eaLnBrk="0" hangingPunct="0">
              <a:defRPr sz="5000">
                <a:solidFill>
                  <a:schemeClr val="tx1"/>
                </a:solidFill>
                <a:latin typeface="Helvetica Light" charset="0"/>
                <a:ea typeface="ヒラギノ角ゴ ProN W3" charset="-128"/>
                <a:sym typeface="Helvetica Light" charset="0"/>
              </a:defRPr>
            </a:lvl4pPr>
            <a:lvl5pPr marL="2057400" indent="-228600" eaLnBrk="0" hangingPunct="0">
              <a:defRPr sz="5000">
                <a:solidFill>
                  <a:schemeClr val="tx1"/>
                </a:solidFill>
                <a:latin typeface="Helvetica Light" charset="0"/>
                <a:ea typeface="ヒラギノ角ゴ ProN W3" charset="-128"/>
                <a:sym typeface="Helvetica Light" charset="0"/>
              </a:defRPr>
            </a:lvl5pPr>
            <a:lvl6pPr marL="2514600" indent="-228600" algn="ctr" eaLnBrk="0" fontAlgn="base" hangingPunct="0">
              <a:spcBef>
                <a:spcPct val="0"/>
              </a:spcBef>
              <a:spcAft>
                <a:spcPct val="0"/>
              </a:spcAft>
              <a:defRPr sz="5000">
                <a:solidFill>
                  <a:schemeClr val="tx1"/>
                </a:solidFill>
                <a:latin typeface="Helvetica Light" charset="0"/>
                <a:ea typeface="ヒラギノ角ゴ ProN W3" charset="-128"/>
                <a:sym typeface="Helvetica Light" charset="0"/>
              </a:defRPr>
            </a:lvl6pPr>
            <a:lvl7pPr marL="2971800" indent="-228600" algn="ctr" eaLnBrk="0" fontAlgn="base" hangingPunct="0">
              <a:spcBef>
                <a:spcPct val="0"/>
              </a:spcBef>
              <a:spcAft>
                <a:spcPct val="0"/>
              </a:spcAft>
              <a:defRPr sz="5000">
                <a:solidFill>
                  <a:schemeClr val="tx1"/>
                </a:solidFill>
                <a:latin typeface="Helvetica Light" charset="0"/>
                <a:ea typeface="ヒラギノ角ゴ ProN W3" charset="-128"/>
                <a:sym typeface="Helvetica Light" charset="0"/>
              </a:defRPr>
            </a:lvl7pPr>
            <a:lvl8pPr marL="3429000" indent="-228600" algn="ctr" eaLnBrk="0" fontAlgn="base" hangingPunct="0">
              <a:spcBef>
                <a:spcPct val="0"/>
              </a:spcBef>
              <a:spcAft>
                <a:spcPct val="0"/>
              </a:spcAft>
              <a:defRPr sz="5000">
                <a:solidFill>
                  <a:schemeClr val="tx1"/>
                </a:solidFill>
                <a:latin typeface="Helvetica Light" charset="0"/>
                <a:ea typeface="ヒラギノ角ゴ ProN W3" charset="-128"/>
                <a:sym typeface="Helvetica Light" charset="0"/>
              </a:defRPr>
            </a:lvl8pPr>
            <a:lvl9pPr marL="3886200" indent="-228600" algn="ctr" eaLnBrk="0" fontAlgn="base" hangingPunct="0">
              <a:spcBef>
                <a:spcPct val="0"/>
              </a:spcBef>
              <a:spcAft>
                <a:spcPct val="0"/>
              </a:spcAft>
              <a:defRPr sz="5000">
                <a:solidFill>
                  <a:schemeClr val="tx1"/>
                </a:solidFill>
                <a:latin typeface="Helvetica Light" charset="0"/>
                <a:ea typeface="ヒラギノ角ゴ ProN W3" charset="-128"/>
                <a:sym typeface="Helvetica Light" charset="0"/>
              </a:defRPr>
            </a:lvl9pPr>
          </a:lstStyle>
          <a:p>
            <a:pPr algn="ctr" eaLnBrk="1" fontAlgn="base" hangingPunct="1">
              <a:spcBef>
                <a:spcPct val="0"/>
              </a:spcBef>
              <a:spcAft>
                <a:spcPct val="0"/>
              </a:spcAft>
              <a:defRPr/>
            </a:pPr>
            <a:endParaRPr lang="en-US" altLang="en-US" sz="2500" smtClean="0">
              <a:solidFill>
                <a:srgbClr val="000000"/>
              </a:solidFill>
            </a:endParaRPr>
          </a:p>
        </p:txBody>
      </p:sp>
      <p:pic>
        <p:nvPicPr>
          <p:cNvPr id="6" name="Picture 6" descr="RoundStoneSolutions2016-02.png"/>
          <p:cNvPicPr>
            <a:picLocks noChangeAspect="1"/>
          </p:cNvPicPr>
          <p:nvPr userDrawn="1"/>
        </p:nvPicPr>
        <p:blipFill>
          <a:blip r:embed="rId2">
            <a:alphaModFix amt="3000"/>
            <a:extLst>
              <a:ext uri="{28A0092B-C50C-407E-A947-70E740481C1C}">
                <a14:useLocalDpi xmlns:a14="http://schemas.microsoft.com/office/drawing/2010/main" val="0"/>
              </a:ext>
            </a:extLst>
          </a:blip>
          <a:srcRect l="18623" t="25475" r="27710" b="7484"/>
          <a:stretch>
            <a:fillRect/>
          </a:stretch>
        </p:blipFill>
        <p:spPr bwMode="auto">
          <a:xfrm>
            <a:off x="8254207" y="0"/>
            <a:ext cx="3937794" cy="3672682"/>
          </a:xfrm>
          <a:prstGeom prst="rect">
            <a:avLst/>
          </a:prstGeom>
          <a:noFill/>
          <a:ln>
            <a:noFill/>
          </a:ln>
          <a:extLst>
            <a:ext uri="{909E8E84-426E-40DD-AFC4-6F175D3DCCD1}">
              <a14:hiddenFill xmlns:a14="http://schemas.microsoft.com/office/drawing/2010/main">
                <a:solidFill>
                  <a:srgbClr val="FFFFFF">
                    <a:alpha val="3137"/>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RoundStoneSolutions2016-03.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5900" y="6345238"/>
            <a:ext cx="838994" cy="62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515380" y="116632"/>
            <a:ext cx="11377264" cy="729097"/>
          </a:xfrm>
        </p:spPr>
        <p:txBody>
          <a:bodyPr/>
          <a:lstStyle>
            <a:lvl1pPr algn="l">
              <a:defRPr sz="5000" b="1">
                <a:solidFill>
                  <a:srgbClr val="28A84E"/>
                </a:solidFill>
              </a:defRPr>
            </a:lvl1pPr>
          </a:lstStyle>
          <a:p>
            <a:r>
              <a:rPr lang="en-US" smtClean="0"/>
              <a:t>Click to edit Master title style</a:t>
            </a:r>
            <a:endParaRPr lang="es-ES" dirty="0"/>
          </a:p>
        </p:txBody>
      </p:sp>
      <p:sp>
        <p:nvSpPr>
          <p:cNvPr id="3" name="Marcador de contenido 2"/>
          <p:cNvSpPr>
            <a:spLocks noGrp="1"/>
          </p:cNvSpPr>
          <p:nvPr>
            <p:ph idx="1"/>
          </p:nvPr>
        </p:nvSpPr>
        <p:spPr>
          <a:xfrm>
            <a:off x="2416969" y="1592796"/>
            <a:ext cx="7358063" cy="4176464"/>
          </a:xfrm>
        </p:spPr>
        <p:txBody>
          <a:bodyPr/>
          <a:lstStyle>
            <a:lvl1pPr algn="l">
              <a:defRPr/>
            </a:lvl1pPr>
          </a:lstStyle>
          <a:p>
            <a:pPr lvl="0"/>
            <a:r>
              <a:rPr lang="en-US" smtClean="0"/>
              <a:t>Click to edit Master text styles</a:t>
            </a:r>
          </a:p>
        </p:txBody>
      </p:sp>
      <p:sp>
        <p:nvSpPr>
          <p:cNvPr id="8" name="Slide Number Placeholder 7"/>
          <p:cNvSpPr>
            <a:spLocks noGrp="1"/>
          </p:cNvSpPr>
          <p:nvPr>
            <p:ph type="sldNum" sz="quarter" idx="10"/>
          </p:nvPr>
        </p:nvSpPr>
        <p:spPr/>
        <p:txBody>
          <a:bodyPr/>
          <a:lstStyle>
            <a:lvl1pPr>
              <a:defRPr smtClean="0"/>
            </a:lvl1pPr>
          </a:lstStyle>
          <a:p>
            <a:pPr>
              <a:defRPr/>
            </a:pPr>
            <a:fld id="{59E4C307-9AF8-B841-85E9-F8762A1518D9}" type="slidenum">
              <a:rPr lang="en-US" altLang="en-US"/>
              <a:pPr>
                <a:defRPr/>
              </a:pPr>
              <a:t>‹#›</a:t>
            </a:fld>
            <a:endParaRPr lang="en-US" altLang="en-US"/>
          </a:p>
        </p:txBody>
      </p:sp>
    </p:spTree>
    <p:extLst>
      <p:ext uri="{BB962C8B-B14F-4D97-AF65-F5344CB8AC3E}">
        <p14:creationId xmlns:p14="http://schemas.microsoft.com/office/powerpoint/2010/main" val="124461501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Objects">
    <p:spTree>
      <p:nvGrpSpPr>
        <p:cNvPr id="1" name=""/>
        <p:cNvGrpSpPr/>
        <p:nvPr/>
      </p:nvGrpSpPr>
      <p:grpSpPr>
        <a:xfrm>
          <a:off x="0" y="0"/>
          <a:ext cx="0" cy="0"/>
          <a:chOff x="0" y="0"/>
          <a:chExt cx="0" cy="0"/>
        </a:xfrm>
      </p:grpSpPr>
      <p:pic>
        <p:nvPicPr>
          <p:cNvPr id="4" name="Picture 4" descr="RoundStoneSolutions2016-02.png"/>
          <p:cNvPicPr>
            <a:picLocks noChangeAspect="1"/>
          </p:cNvPicPr>
          <p:nvPr userDrawn="1"/>
        </p:nvPicPr>
        <p:blipFill>
          <a:blip r:embed="rId2">
            <a:alphaModFix amt="3000"/>
            <a:extLst>
              <a:ext uri="{28A0092B-C50C-407E-A947-70E740481C1C}">
                <a14:useLocalDpi xmlns:a14="http://schemas.microsoft.com/office/drawing/2010/main" val="0"/>
              </a:ext>
            </a:extLst>
          </a:blip>
          <a:srcRect l="18623" t="25475" r="27710" b="7484"/>
          <a:stretch>
            <a:fillRect/>
          </a:stretch>
        </p:blipFill>
        <p:spPr bwMode="auto">
          <a:xfrm>
            <a:off x="8254207" y="0"/>
            <a:ext cx="3937794" cy="3672682"/>
          </a:xfrm>
          <a:prstGeom prst="rect">
            <a:avLst/>
          </a:prstGeom>
          <a:noFill/>
          <a:ln>
            <a:noFill/>
          </a:ln>
          <a:extLst>
            <a:ext uri="{909E8E84-426E-40DD-AFC4-6F175D3DCCD1}">
              <a14:hiddenFill xmlns:a14="http://schemas.microsoft.com/office/drawing/2010/main">
                <a:solidFill>
                  <a:srgbClr val="FFFFFF">
                    <a:alpha val="3137"/>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bwMode="auto">
          <a:xfrm rot="10800000">
            <a:off x="-528638" y="6345238"/>
            <a:ext cx="13537407" cy="288132"/>
          </a:xfrm>
          <a:prstGeom prst="rect">
            <a:avLst/>
          </a:prstGeom>
          <a:solidFill>
            <a:srgbClr val="F1F0EE"/>
          </a:solidFill>
          <a:ln>
            <a:noFill/>
          </a:ln>
          <a:effectLst>
            <a:outerShdw blurRad="123825" dir="16200000" sx="97000" sy="97000" rotWithShape="0">
              <a:prstClr val="black">
                <a:alpha val="77000"/>
              </a:prstClr>
            </a:outerShdw>
          </a:effectLst>
          <a:extLst/>
        </p:spPr>
        <p:txBody>
          <a:bodyPr/>
          <a:lstStyle/>
          <a:p>
            <a:pPr algn="ctr" fontAlgn="base">
              <a:spcBef>
                <a:spcPct val="0"/>
              </a:spcBef>
              <a:spcAft>
                <a:spcPct val="0"/>
              </a:spcAft>
              <a:defRPr/>
            </a:pPr>
            <a:endParaRPr lang="en-US" sz="2500">
              <a:solidFill>
                <a:srgbClr val="000000"/>
              </a:solidFill>
              <a:sym typeface="Helvetica Light" charset="0"/>
            </a:endParaRPr>
          </a:p>
        </p:txBody>
      </p:sp>
      <p:sp>
        <p:nvSpPr>
          <p:cNvPr id="6" name="Rectangle 5"/>
          <p:cNvSpPr>
            <a:spLocks noChangeArrowheads="1"/>
          </p:cNvSpPr>
          <p:nvPr userDrawn="1"/>
        </p:nvSpPr>
        <p:spPr bwMode="auto">
          <a:xfrm>
            <a:off x="0" y="6417469"/>
            <a:ext cx="12192000" cy="440531"/>
          </a:xfrm>
          <a:prstGeom prst="rect">
            <a:avLst/>
          </a:prstGeom>
          <a:gradFill rotWithShape="1">
            <a:gsLst>
              <a:gs pos="0">
                <a:srgbClr val="28A84E"/>
              </a:gs>
              <a:gs pos="55000">
                <a:srgbClr val="28A74E"/>
              </a:gs>
              <a:gs pos="100000">
                <a:srgbClr val="288E4E"/>
              </a:gs>
            </a:gsLst>
            <a:lin ang="0" scaled="1"/>
          </a:gradFill>
          <a:ln>
            <a:noFill/>
          </a:ln>
          <a:extLst>
            <a:ext uri="{91240B29-F687-4F45-9708-019B960494DF}">
              <a14:hiddenLine xmlns:a14="http://schemas.microsoft.com/office/drawing/2010/main" w="12700">
                <a:solidFill>
                  <a:srgbClr val="000000"/>
                </a:solidFill>
                <a:round/>
                <a:headEnd/>
                <a:tailEnd/>
              </a14:hiddenLine>
            </a:ext>
          </a:extLst>
        </p:spPr>
        <p:txBody>
          <a:bodyPr/>
          <a:lstStyle>
            <a:lvl1pPr eaLnBrk="0" hangingPunct="0">
              <a:defRPr sz="5000">
                <a:solidFill>
                  <a:schemeClr val="tx1"/>
                </a:solidFill>
                <a:latin typeface="Helvetica Light" charset="0"/>
                <a:ea typeface="ヒラギノ角ゴ ProN W3" charset="-128"/>
                <a:sym typeface="Helvetica Light" charset="0"/>
              </a:defRPr>
            </a:lvl1pPr>
            <a:lvl2pPr marL="742950" indent="-285750" eaLnBrk="0" hangingPunct="0">
              <a:defRPr sz="5000">
                <a:solidFill>
                  <a:schemeClr val="tx1"/>
                </a:solidFill>
                <a:latin typeface="Helvetica Light" charset="0"/>
                <a:ea typeface="ヒラギノ角ゴ ProN W3" charset="-128"/>
                <a:sym typeface="Helvetica Light" charset="0"/>
              </a:defRPr>
            </a:lvl2pPr>
            <a:lvl3pPr marL="1143000" indent="-228600" eaLnBrk="0" hangingPunct="0">
              <a:defRPr sz="5000">
                <a:solidFill>
                  <a:schemeClr val="tx1"/>
                </a:solidFill>
                <a:latin typeface="Helvetica Light" charset="0"/>
                <a:ea typeface="ヒラギノ角ゴ ProN W3" charset="-128"/>
                <a:sym typeface="Helvetica Light" charset="0"/>
              </a:defRPr>
            </a:lvl3pPr>
            <a:lvl4pPr marL="1600200" indent="-228600" eaLnBrk="0" hangingPunct="0">
              <a:defRPr sz="5000">
                <a:solidFill>
                  <a:schemeClr val="tx1"/>
                </a:solidFill>
                <a:latin typeface="Helvetica Light" charset="0"/>
                <a:ea typeface="ヒラギノ角ゴ ProN W3" charset="-128"/>
                <a:sym typeface="Helvetica Light" charset="0"/>
              </a:defRPr>
            </a:lvl4pPr>
            <a:lvl5pPr marL="2057400" indent="-228600" eaLnBrk="0" hangingPunct="0">
              <a:defRPr sz="5000">
                <a:solidFill>
                  <a:schemeClr val="tx1"/>
                </a:solidFill>
                <a:latin typeface="Helvetica Light" charset="0"/>
                <a:ea typeface="ヒラギノ角ゴ ProN W3" charset="-128"/>
                <a:sym typeface="Helvetica Light" charset="0"/>
              </a:defRPr>
            </a:lvl5pPr>
            <a:lvl6pPr marL="2514600" indent="-228600" algn="ctr" eaLnBrk="0" fontAlgn="base" hangingPunct="0">
              <a:spcBef>
                <a:spcPct val="0"/>
              </a:spcBef>
              <a:spcAft>
                <a:spcPct val="0"/>
              </a:spcAft>
              <a:defRPr sz="5000">
                <a:solidFill>
                  <a:schemeClr val="tx1"/>
                </a:solidFill>
                <a:latin typeface="Helvetica Light" charset="0"/>
                <a:ea typeface="ヒラギノ角ゴ ProN W3" charset="-128"/>
                <a:sym typeface="Helvetica Light" charset="0"/>
              </a:defRPr>
            </a:lvl6pPr>
            <a:lvl7pPr marL="2971800" indent="-228600" algn="ctr" eaLnBrk="0" fontAlgn="base" hangingPunct="0">
              <a:spcBef>
                <a:spcPct val="0"/>
              </a:spcBef>
              <a:spcAft>
                <a:spcPct val="0"/>
              </a:spcAft>
              <a:defRPr sz="5000">
                <a:solidFill>
                  <a:schemeClr val="tx1"/>
                </a:solidFill>
                <a:latin typeface="Helvetica Light" charset="0"/>
                <a:ea typeface="ヒラギノ角ゴ ProN W3" charset="-128"/>
                <a:sym typeface="Helvetica Light" charset="0"/>
              </a:defRPr>
            </a:lvl7pPr>
            <a:lvl8pPr marL="3429000" indent="-228600" algn="ctr" eaLnBrk="0" fontAlgn="base" hangingPunct="0">
              <a:spcBef>
                <a:spcPct val="0"/>
              </a:spcBef>
              <a:spcAft>
                <a:spcPct val="0"/>
              </a:spcAft>
              <a:defRPr sz="5000">
                <a:solidFill>
                  <a:schemeClr val="tx1"/>
                </a:solidFill>
                <a:latin typeface="Helvetica Light" charset="0"/>
                <a:ea typeface="ヒラギノ角ゴ ProN W3" charset="-128"/>
                <a:sym typeface="Helvetica Light" charset="0"/>
              </a:defRPr>
            </a:lvl8pPr>
            <a:lvl9pPr marL="3886200" indent="-228600" algn="ctr" eaLnBrk="0" fontAlgn="base" hangingPunct="0">
              <a:spcBef>
                <a:spcPct val="0"/>
              </a:spcBef>
              <a:spcAft>
                <a:spcPct val="0"/>
              </a:spcAft>
              <a:defRPr sz="5000">
                <a:solidFill>
                  <a:schemeClr val="tx1"/>
                </a:solidFill>
                <a:latin typeface="Helvetica Light" charset="0"/>
                <a:ea typeface="ヒラギノ角ゴ ProN W3" charset="-128"/>
                <a:sym typeface="Helvetica Light" charset="0"/>
              </a:defRPr>
            </a:lvl9pPr>
          </a:lstStyle>
          <a:p>
            <a:pPr algn="ctr" eaLnBrk="1" fontAlgn="base" hangingPunct="1">
              <a:spcBef>
                <a:spcPct val="0"/>
              </a:spcBef>
              <a:spcAft>
                <a:spcPct val="0"/>
              </a:spcAft>
              <a:defRPr/>
            </a:pPr>
            <a:endParaRPr lang="en-US" altLang="en-US" sz="2500" smtClean="0">
              <a:solidFill>
                <a:srgbClr val="000000"/>
              </a:solidFill>
            </a:endParaRPr>
          </a:p>
        </p:txBody>
      </p:sp>
      <p:pic>
        <p:nvPicPr>
          <p:cNvPr id="7" name="Picture 7" descr="RoundStoneSolutions2016-03.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4788" y="6375400"/>
            <a:ext cx="827882" cy="618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bwMode="auto">
          <a:xfrm rot="10800000">
            <a:off x="515144" y="836613"/>
            <a:ext cx="11161713" cy="23019"/>
          </a:xfrm>
          <a:prstGeom prst="rect">
            <a:avLst/>
          </a:prstGeom>
          <a:solidFill>
            <a:schemeClr val="tx2">
              <a:lumMod val="50000"/>
              <a:lumOff val="50000"/>
              <a:alpha val="31000"/>
            </a:schemeClr>
          </a:solidFill>
          <a:ln>
            <a:noFill/>
          </a:ln>
          <a:effectLst/>
          <a:extLst/>
        </p:spPr>
        <p:txBody>
          <a:bodyPr/>
          <a:lstStyle/>
          <a:p>
            <a:pPr algn="ctr" fontAlgn="base">
              <a:spcBef>
                <a:spcPct val="0"/>
              </a:spcBef>
              <a:spcAft>
                <a:spcPct val="0"/>
              </a:spcAft>
              <a:defRPr/>
            </a:pPr>
            <a:endParaRPr lang="en-US" sz="2500">
              <a:solidFill>
                <a:srgbClr val="000000"/>
              </a:solidFill>
              <a:sym typeface="Helvetica Light" charset="0"/>
            </a:endParaRPr>
          </a:p>
        </p:txBody>
      </p:sp>
      <p:sp>
        <p:nvSpPr>
          <p:cNvPr id="2" name="Título 1"/>
          <p:cNvSpPr>
            <a:spLocks noGrp="1"/>
          </p:cNvSpPr>
          <p:nvPr>
            <p:ph type="title"/>
          </p:nvPr>
        </p:nvSpPr>
        <p:spPr>
          <a:xfrm>
            <a:off x="515380" y="116632"/>
            <a:ext cx="11377264" cy="729097"/>
          </a:xfrm>
        </p:spPr>
        <p:txBody>
          <a:bodyPr/>
          <a:lstStyle>
            <a:lvl1pPr algn="l">
              <a:defRPr sz="5000" b="1">
                <a:solidFill>
                  <a:srgbClr val="28A84E"/>
                </a:solidFill>
              </a:defRPr>
            </a:lvl1pPr>
          </a:lstStyle>
          <a:p>
            <a:r>
              <a:rPr lang="en-US" smtClean="0"/>
              <a:t>Click to edit Master title style</a:t>
            </a:r>
            <a:endParaRPr lang="es-ES" dirty="0"/>
          </a:p>
        </p:txBody>
      </p:sp>
      <p:sp>
        <p:nvSpPr>
          <p:cNvPr id="3" name="Marcador de contenido 2"/>
          <p:cNvSpPr>
            <a:spLocks noGrp="1"/>
          </p:cNvSpPr>
          <p:nvPr>
            <p:ph idx="1"/>
          </p:nvPr>
        </p:nvSpPr>
        <p:spPr>
          <a:xfrm>
            <a:off x="2416969" y="1592796"/>
            <a:ext cx="7358063" cy="4176464"/>
          </a:xfrm>
        </p:spPr>
        <p:txBody>
          <a:bodyPr/>
          <a:lstStyle>
            <a:lvl1pPr algn="l">
              <a:defRPr/>
            </a:lvl1pPr>
          </a:lstStyle>
          <a:p>
            <a:pPr lvl="0"/>
            <a:r>
              <a:rPr lang="en-US" smtClean="0"/>
              <a:t>Click to edit Master text styles</a:t>
            </a:r>
          </a:p>
        </p:txBody>
      </p:sp>
      <p:sp>
        <p:nvSpPr>
          <p:cNvPr id="9" name="Slide Number Placeholder 7"/>
          <p:cNvSpPr>
            <a:spLocks noGrp="1"/>
          </p:cNvSpPr>
          <p:nvPr>
            <p:ph type="sldNum" sz="quarter" idx="10"/>
          </p:nvPr>
        </p:nvSpPr>
        <p:spPr>
          <a:xfrm>
            <a:off x="11532394" y="6417469"/>
            <a:ext cx="655638" cy="440531"/>
          </a:xfrm>
        </p:spPr>
        <p:txBody>
          <a:bodyPr/>
          <a:lstStyle>
            <a:lvl1pPr>
              <a:defRPr smtClean="0"/>
            </a:lvl1pPr>
          </a:lstStyle>
          <a:p>
            <a:pPr>
              <a:defRPr/>
            </a:pPr>
            <a:fld id="{E9049764-30AC-7743-A4A6-56E44C8229CA}" type="slidenum">
              <a:rPr lang="en-US" altLang="en-US"/>
              <a:pPr>
                <a:defRPr/>
              </a:pPr>
              <a:t>‹#›</a:t>
            </a:fld>
            <a:endParaRPr lang="en-US" altLang="en-US"/>
          </a:p>
        </p:txBody>
      </p:sp>
    </p:spTree>
    <p:extLst>
      <p:ext uri="{BB962C8B-B14F-4D97-AF65-F5344CB8AC3E}">
        <p14:creationId xmlns:p14="http://schemas.microsoft.com/office/powerpoint/2010/main" val="11971943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3" name="Rectangle 1"/>
          <p:cNvSpPr>
            <a:spLocks noChangeArrowheads="1"/>
          </p:cNvSpPr>
          <p:nvPr userDrawn="1"/>
        </p:nvSpPr>
        <p:spPr bwMode="auto">
          <a:xfrm>
            <a:off x="12700" y="7938"/>
            <a:ext cx="12179300" cy="6858000"/>
          </a:xfrm>
          <a:prstGeom prst="rect">
            <a:avLst/>
          </a:prstGeom>
          <a:gradFill rotWithShape="1">
            <a:gsLst>
              <a:gs pos="0">
                <a:srgbClr val="28A84E"/>
              </a:gs>
              <a:gs pos="55000">
                <a:srgbClr val="28A74E"/>
              </a:gs>
              <a:gs pos="100000">
                <a:srgbClr val="288E4E"/>
              </a:gs>
            </a:gsLst>
            <a:lin ang="0" scaled="1"/>
          </a:gradFill>
          <a:ln>
            <a:noFill/>
          </a:ln>
          <a:extLst>
            <a:ext uri="{91240B29-F687-4F45-9708-019B960494DF}">
              <a14:hiddenLine xmlns:a14="http://schemas.microsoft.com/office/drawing/2010/main" w="12700">
                <a:solidFill>
                  <a:srgbClr val="000000"/>
                </a:solidFill>
                <a:round/>
                <a:headEnd/>
                <a:tailEnd/>
              </a14:hiddenLine>
            </a:ext>
          </a:extLst>
        </p:spPr>
        <p:txBody>
          <a:bodyPr/>
          <a:lstStyle>
            <a:lvl1pPr eaLnBrk="0" hangingPunct="0">
              <a:defRPr sz="5000">
                <a:solidFill>
                  <a:schemeClr val="tx1"/>
                </a:solidFill>
                <a:latin typeface="Helvetica Light" charset="0"/>
                <a:ea typeface="ヒラギノ角ゴ ProN W3" charset="-128"/>
                <a:sym typeface="Helvetica Light" charset="0"/>
              </a:defRPr>
            </a:lvl1pPr>
            <a:lvl2pPr marL="742950" indent="-285750" eaLnBrk="0" hangingPunct="0">
              <a:defRPr sz="5000">
                <a:solidFill>
                  <a:schemeClr val="tx1"/>
                </a:solidFill>
                <a:latin typeface="Helvetica Light" charset="0"/>
                <a:ea typeface="ヒラギノ角ゴ ProN W3" charset="-128"/>
                <a:sym typeface="Helvetica Light" charset="0"/>
              </a:defRPr>
            </a:lvl2pPr>
            <a:lvl3pPr marL="1143000" indent="-228600" eaLnBrk="0" hangingPunct="0">
              <a:defRPr sz="5000">
                <a:solidFill>
                  <a:schemeClr val="tx1"/>
                </a:solidFill>
                <a:latin typeface="Helvetica Light" charset="0"/>
                <a:ea typeface="ヒラギノ角ゴ ProN W3" charset="-128"/>
                <a:sym typeface="Helvetica Light" charset="0"/>
              </a:defRPr>
            </a:lvl3pPr>
            <a:lvl4pPr marL="1600200" indent="-228600" eaLnBrk="0" hangingPunct="0">
              <a:defRPr sz="5000">
                <a:solidFill>
                  <a:schemeClr val="tx1"/>
                </a:solidFill>
                <a:latin typeface="Helvetica Light" charset="0"/>
                <a:ea typeface="ヒラギノ角ゴ ProN W3" charset="-128"/>
                <a:sym typeface="Helvetica Light" charset="0"/>
              </a:defRPr>
            </a:lvl4pPr>
            <a:lvl5pPr marL="2057400" indent="-228600" eaLnBrk="0" hangingPunct="0">
              <a:defRPr sz="5000">
                <a:solidFill>
                  <a:schemeClr val="tx1"/>
                </a:solidFill>
                <a:latin typeface="Helvetica Light" charset="0"/>
                <a:ea typeface="ヒラギノ角ゴ ProN W3" charset="-128"/>
                <a:sym typeface="Helvetica Light" charset="0"/>
              </a:defRPr>
            </a:lvl5pPr>
            <a:lvl6pPr marL="2514600" indent="-228600" algn="ctr" eaLnBrk="0" fontAlgn="base" hangingPunct="0">
              <a:spcBef>
                <a:spcPct val="0"/>
              </a:spcBef>
              <a:spcAft>
                <a:spcPct val="0"/>
              </a:spcAft>
              <a:defRPr sz="5000">
                <a:solidFill>
                  <a:schemeClr val="tx1"/>
                </a:solidFill>
                <a:latin typeface="Helvetica Light" charset="0"/>
                <a:ea typeface="ヒラギノ角ゴ ProN W3" charset="-128"/>
                <a:sym typeface="Helvetica Light" charset="0"/>
              </a:defRPr>
            </a:lvl6pPr>
            <a:lvl7pPr marL="2971800" indent="-228600" algn="ctr" eaLnBrk="0" fontAlgn="base" hangingPunct="0">
              <a:spcBef>
                <a:spcPct val="0"/>
              </a:spcBef>
              <a:spcAft>
                <a:spcPct val="0"/>
              </a:spcAft>
              <a:defRPr sz="5000">
                <a:solidFill>
                  <a:schemeClr val="tx1"/>
                </a:solidFill>
                <a:latin typeface="Helvetica Light" charset="0"/>
                <a:ea typeface="ヒラギノ角ゴ ProN W3" charset="-128"/>
                <a:sym typeface="Helvetica Light" charset="0"/>
              </a:defRPr>
            </a:lvl7pPr>
            <a:lvl8pPr marL="3429000" indent="-228600" algn="ctr" eaLnBrk="0" fontAlgn="base" hangingPunct="0">
              <a:spcBef>
                <a:spcPct val="0"/>
              </a:spcBef>
              <a:spcAft>
                <a:spcPct val="0"/>
              </a:spcAft>
              <a:defRPr sz="5000">
                <a:solidFill>
                  <a:schemeClr val="tx1"/>
                </a:solidFill>
                <a:latin typeface="Helvetica Light" charset="0"/>
                <a:ea typeface="ヒラギノ角ゴ ProN W3" charset="-128"/>
                <a:sym typeface="Helvetica Light" charset="0"/>
              </a:defRPr>
            </a:lvl8pPr>
            <a:lvl9pPr marL="3886200" indent="-228600" algn="ctr" eaLnBrk="0" fontAlgn="base" hangingPunct="0">
              <a:spcBef>
                <a:spcPct val="0"/>
              </a:spcBef>
              <a:spcAft>
                <a:spcPct val="0"/>
              </a:spcAft>
              <a:defRPr sz="5000">
                <a:solidFill>
                  <a:schemeClr val="tx1"/>
                </a:solidFill>
                <a:latin typeface="Helvetica Light" charset="0"/>
                <a:ea typeface="ヒラギノ角ゴ ProN W3" charset="-128"/>
                <a:sym typeface="Helvetica Light" charset="0"/>
              </a:defRPr>
            </a:lvl9pPr>
          </a:lstStyle>
          <a:p>
            <a:pPr eaLnBrk="1" hangingPunct="1"/>
            <a:endParaRPr lang="en-US" altLang="en-US" sz="2500"/>
          </a:p>
        </p:txBody>
      </p:sp>
      <p:pic>
        <p:nvPicPr>
          <p:cNvPr id="4" name="Picture 2" descr="RoundStoneSolutions2016-03.png"/>
          <p:cNvPicPr>
            <a:picLocks noChangeAspect="1"/>
          </p:cNvPicPr>
          <p:nvPr userDrawn="1"/>
        </p:nvPicPr>
        <p:blipFill>
          <a:blip r:embed="rId2">
            <a:grayscl/>
            <a:alphaModFix amt="30000"/>
            <a:extLst>
              <a:ext uri="{28A0092B-C50C-407E-A947-70E740481C1C}">
                <a14:useLocalDpi xmlns:a14="http://schemas.microsoft.com/office/drawing/2010/main" val="0"/>
              </a:ext>
            </a:extLst>
          </a:blip>
          <a:srcRect/>
          <a:stretch>
            <a:fillRect/>
          </a:stretch>
        </p:blipFill>
        <p:spPr bwMode="auto">
          <a:xfrm>
            <a:off x="-1464469" y="188913"/>
            <a:ext cx="8824913" cy="6588125"/>
          </a:xfrm>
          <a:prstGeom prst="rect">
            <a:avLst/>
          </a:prstGeom>
          <a:noFill/>
          <a:ln>
            <a:noFill/>
          </a:ln>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5"/>
          <p:cNvSpPr>
            <a:spLocks noGrp="1"/>
          </p:cNvSpPr>
          <p:nvPr>
            <p:ph type="body" sz="quarter" idx="11"/>
          </p:nvPr>
        </p:nvSpPr>
        <p:spPr>
          <a:xfrm>
            <a:off x="7284132" y="4797152"/>
            <a:ext cx="4788694" cy="648072"/>
          </a:xfrm>
          <a:prstGeom prst="rect">
            <a:avLst/>
          </a:prstGeom>
        </p:spPr>
        <p:txBody>
          <a:bodyPr/>
          <a:lstStyle>
            <a:lvl1pPr marL="171450" marR="0" indent="-171450" algn="l" defTabSz="457200" rtl="0" eaLnBrk="0" fontAlgn="base" latinLnBrk="0" hangingPunct="0">
              <a:lnSpc>
                <a:spcPct val="100000"/>
              </a:lnSpc>
              <a:spcBef>
                <a:spcPct val="0"/>
              </a:spcBef>
              <a:spcAft>
                <a:spcPct val="0"/>
              </a:spcAft>
              <a:buClrTx/>
              <a:buSzTx/>
              <a:buFontTx/>
              <a:buNone/>
              <a:tabLst/>
              <a:defRPr sz="3500" b="1" i="0" baseline="0">
                <a:solidFill>
                  <a:srgbClr val="FFFFFF"/>
                </a:solidFill>
                <a:latin typeface="Calibri"/>
                <a:cs typeface="Calibri"/>
              </a:defRPr>
            </a:lvl1pPr>
          </a:lstStyle>
          <a:p>
            <a:pPr lvl="0"/>
            <a:r>
              <a:rPr lang="en-US" smtClean="0"/>
              <a:t>Click to edit Master text styles</a:t>
            </a:r>
          </a:p>
        </p:txBody>
      </p:sp>
    </p:spTree>
    <p:extLst>
      <p:ext uri="{BB962C8B-B14F-4D97-AF65-F5344CB8AC3E}">
        <p14:creationId xmlns:p14="http://schemas.microsoft.com/office/powerpoint/2010/main" val="1430280413"/>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67A10E46-F670-4D06-8EE2-8E096603C3EE}" type="slidenum">
              <a:rPr lang="en-US" smtClean="0"/>
              <a:t>‹#›</a:t>
            </a:fld>
            <a:endParaRPr lang="en-US"/>
          </a:p>
        </p:txBody>
      </p:sp>
    </p:spTree>
    <p:extLst>
      <p:ext uri="{BB962C8B-B14F-4D97-AF65-F5344CB8AC3E}">
        <p14:creationId xmlns:p14="http://schemas.microsoft.com/office/powerpoint/2010/main" val="150107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65A9DF-240C-1C4F-8EA3-0416D52B480F}" type="datetimeFigureOut">
              <a:rPr lang="en-US" smtClean="0"/>
              <a:t>6/22/17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0FBA6-2237-5B45-BD0C-7F4C8246B035}" type="slidenum">
              <a:rPr lang="en-US" smtClean="0"/>
              <a:t>‹#›</a:t>
            </a:fld>
            <a:endParaRPr lang="en-US"/>
          </a:p>
        </p:txBody>
      </p:sp>
    </p:spTree>
    <p:extLst>
      <p:ext uri="{BB962C8B-B14F-4D97-AF65-F5344CB8AC3E}">
        <p14:creationId xmlns:p14="http://schemas.microsoft.com/office/powerpoint/2010/main" val="248710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65A9DF-240C-1C4F-8EA3-0416D52B480F}" type="datetimeFigureOut">
              <a:rPr lang="en-US" smtClean="0"/>
              <a:t>6/22/17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0FBA6-2237-5B45-BD0C-7F4C8246B035}" type="slidenum">
              <a:rPr lang="en-US" smtClean="0"/>
              <a:t>‹#›</a:t>
            </a:fld>
            <a:endParaRPr lang="en-US"/>
          </a:p>
        </p:txBody>
      </p:sp>
    </p:spTree>
    <p:extLst>
      <p:ext uri="{BB962C8B-B14F-4D97-AF65-F5344CB8AC3E}">
        <p14:creationId xmlns:p14="http://schemas.microsoft.com/office/powerpoint/2010/main" val="1079759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65A9DF-240C-1C4F-8EA3-0416D52B480F}" type="datetimeFigureOut">
              <a:rPr lang="en-US" smtClean="0"/>
              <a:t>6/22/17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10FBA6-2237-5B45-BD0C-7F4C8246B035}" type="slidenum">
              <a:rPr lang="en-US" smtClean="0"/>
              <a:t>‹#›</a:t>
            </a:fld>
            <a:endParaRPr lang="en-US"/>
          </a:p>
        </p:txBody>
      </p:sp>
    </p:spTree>
    <p:extLst>
      <p:ext uri="{BB962C8B-B14F-4D97-AF65-F5344CB8AC3E}">
        <p14:creationId xmlns:p14="http://schemas.microsoft.com/office/powerpoint/2010/main" val="1282023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65A9DF-240C-1C4F-8EA3-0416D52B480F}" type="datetimeFigureOut">
              <a:rPr lang="en-US" smtClean="0"/>
              <a:t>6/22/17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10FBA6-2237-5B45-BD0C-7F4C8246B035}" type="slidenum">
              <a:rPr lang="en-US" smtClean="0"/>
              <a:t>‹#›</a:t>
            </a:fld>
            <a:endParaRPr lang="en-US"/>
          </a:p>
        </p:txBody>
      </p:sp>
    </p:spTree>
    <p:extLst>
      <p:ext uri="{BB962C8B-B14F-4D97-AF65-F5344CB8AC3E}">
        <p14:creationId xmlns:p14="http://schemas.microsoft.com/office/powerpoint/2010/main" val="1269483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65A9DF-240C-1C4F-8EA3-0416D52B480F}" type="datetimeFigureOut">
              <a:rPr lang="en-US" smtClean="0"/>
              <a:t>6/22/17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0FBA6-2237-5B45-BD0C-7F4C8246B035}" type="slidenum">
              <a:rPr lang="en-US" smtClean="0"/>
              <a:t>‹#›</a:t>
            </a:fld>
            <a:endParaRPr lang="en-US"/>
          </a:p>
        </p:txBody>
      </p:sp>
    </p:spTree>
    <p:extLst>
      <p:ext uri="{BB962C8B-B14F-4D97-AF65-F5344CB8AC3E}">
        <p14:creationId xmlns:p14="http://schemas.microsoft.com/office/powerpoint/2010/main" val="964092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65A9DF-240C-1C4F-8EA3-0416D52B480F}" type="datetimeFigureOut">
              <a:rPr lang="en-US" smtClean="0"/>
              <a:t>6/22/17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10FBA6-2237-5B45-BD0C-7F4C8246B035}" type="slidenum">
              <a:rPr lang="en-US" smtClean="0"/>
              <a:t>‹#›</a:t>
            </a:fld>
            <a:endParaRPr lang="en-US"/>
          </a:p>
        </p:txBody>
      </p:sp>
    </p:spTree>
    <p:extLst>
      <p:ext uri="{BB962C8B-B14F-4D97-AF65-F5344CB8AC3E}">
        <p14:creationId xmlns:p14="http://schemas.microsoft.com/office/powerpoint/2010/main" val="74379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65A9DF-240C-1C4F-8EA3-0416D52B480F}" type="datetimeFigureOut">
              <a:rPr lang="en-US" smtClean="0"/>
              <a:t>6/22/17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10FBA6-2237-5B45-BD0C-7F4C8246B035}" type="slidenum">
              <a:rPr lang="en-US" smtClean="0"/>
              <a:t>‹#›</a:t>
            </a:fld>
            <a:endParaRPr lang="en-US"/>
          </a:p>
        </p:txBody>
      </p:sp>
    </p:spTree>
    <p:extLst>
      <p:ext uri="{BB962C8B-B14F-4D97-AF65-F5344CB8AC3E}">
        <p14:creationId xmlns:p14="http://schemas.microsoft.com/office/powerpoint/2010/main" val="401027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65A9DF-240C-1C4F-8EA3-0416D52B480F}" type="datetimeFigureOut">
              <a:rPr lang="en-US" smtClean="0"/>
              <a:t>6/22/17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10FBA6-2237-5B45-BD0C-7F4C8246B035}" type="slidenum">
              <a:rPr lang="en-US" smtClean="0"/>
              <a:t>‹#›</a:t>
            </a:fld>
            <a:endParaRPr lang="en-US"/>
          </a:p>
        </p:txBody>
      </p:sp>
    </p:spTree>
    <p:extLst>
      <p:ext uri="{BB962C8B-B14F-4D97-AF65-F5344CB8AC3E}">
        <p14:creationId xmlns:p14="http://schemas.microsoft.com/office/powerpoint/2010/main" val="12729873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65A9DF-240C-1C4F-8EA3-0416D52B480F}" type="datetimeFigureOut">
              <a:rPr lang="en-US" smtClean="0"/>
              <a:t>6/22/17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10FBA6-2237-5B45-BD0C-7F4C8246B035}" type="slidenum">
              <a:rPr lang="en-US" smtClean="0"/>
              <a:t>‹#›</a:t>
            </a:fld>
            <a:endParaRPr lang="en-US"/>
          </a:p>
        </p:txBody>
      </p:sp>
    </p:spTree>
    <p:extLst>
      <p:ext uri="{BB962C8B-B14F-4D97-AF65-F5344CB8AC3E}">
        <p14:creationId xmlns:p14="http://schemas.microsoft.com/office/powerpoint/2010/main" val="1056693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2416969" y="1151732"/>
            <a:ext cx="7358063" cy="232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71437" tIns="71437" rIns="71437" bIns="71437" numCol="1" anchor="b" anchorCtr="0" compatLnSpc="1">
            <a:prstTxWarp prst="textNoShape">
              <a:avLst/>
            </a:prstTxWarp>
          </a:bodyPr>
          <a:lstStyle/>
          <a:p>
            <a:pPr lvl="0"/>
            <a:endParaRPr lang="en-US" altLang="en-US">
              <a:sym typeface="Helvetica Light" charset="0"/>
            </a:endParaRPr>
          </a:p>
        </p:txBody>
      </p:sp>
      <p:sp>
        <p:nvSpPr>
          <p:cNvPr id="1027" name="Rectangle 2"/>
          <p:cNvSpPr>
            <a:spLocks noGrp="1" noChangeArrowheads="1"/>
          </p:cNvSpPr>
          <p:nvPr>
            <p:ph type="body" idx="1"/>
          </p:nvPr>
        </p:nvSpPr>
        <p:spPr bwMode="auto">
          <a:xfrm>
            <a:off x="2416969" y="3536157"/>
            <a:ext cx="7358063" cy="79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71437" tIns="71437" rIns="71437" bIns="71437" numCol="1" anchor="t" anchorCtr="0" compatLnSpc="1">
            <a:prstTxWarp prst="textNoShape">
              <a:avLst/>
            </a:prstTxWarp>
          </a:bodyPr>
          <a:lstStyle/>
          <a:p>
            <a:pPr lvl="0"/>
            <a:endParaRPr lang="en-US" altLang="en-US">
              <a:sym typeface="Helvetica Light" charset="0"/>
            </a:endParaRPr>
          </a:p>
        </p:txBody>
      </p:sp>
      <p:sp>
        <p:nvSpPr>
          <p:cNvPr id="11" name="Slide Number Placeholder 7"/>
          <p:cNvSpPr>
            <a:spLocks noGrp="1"/>
          </p:cNvSpPr>
          <p:nvPr>
            <p:ph type="sldNum" sz="quarter" idx="4"/>
          </p:nvPr>
        </p:nvSpPr>
        <p:spPr>
          <a:xfrm>
            <a:off x="11532394" y="6345238"/>
            <a:ext cx="655638" cy="512763"/>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000" b="1" smtClean="0">
                <a:solidFill>
                  <a:srgbClr val="FFFFFF"/>
                </a:solidFill>
                <a:latin typeface="Calibri" charset="0"/>
              </a:defRPr>
            </a:lvl1pPr>
          </a:lstStyle>
          <a:p>
            <a:pPr fontAlgn="base">
              <a:spcBef>
                <a:spcPct val="0"/>
              </a:spcBef>
              <a:spcAft>
                <a:spcPct val="0"/>
              </a:spcAft>
              <a:defRPr/>
            </a:pPr>
            <a:fld id="{5490A5A9-1594-6F4A-8A6B-02FFFC85C853}" type="slidenum">
              <a:rPr lang="en-US" altLang="en-US">
                <a:sym typeface="Helvetica Light" charset="0"/>
              </a:rPr>
              <a:pPr fontAlgn="base">
                <a:spcBef>
                  <a:spcPct val="0"/>
                </a:spcBef>
                <a:spcAft>
                  <a:spcPct val="0"/>
                </a:spcAft>
                <a:defRPr/>
              </a:pPr>
              <a:t>‹#›</a:t>
            </a:fld>
            <a:endParaRPr lang="en-US" altLang="en-US">
              <a:sym typeface="Helvetica Light" charset="0"/>
            </a:endParaRPr>
          </a:p>
        </p:txBody>
      </p:sp>
    </p:spTree>
    <p:extLst>
      <p:ext uri="{BB962C8B-B14F-4D97-AF65-F5344CB8AC3E}">
        <p14:creationId xmlns:p14="http://schemas.microsoft.com/office/powerpoint/2010/main" val="7766577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transition/>
  <p:hf sldNum="0" hdr="0" dt="0"/>
  <p:txStyles>
    <p:titleStyle>
      <a:lvl1pPr algn="ctr" rtl="0" eaLnBrk="0" fontAlgn="base" hangingPunct="0">
        <a:spcBef>
          <a:spcPct val="0"/>
        </a:spcBef>
        <a:spcAft>
          <a:spcPct val="0"/>
        </a:spcAft>
        <a:defRPr sz="5600">
          <a:solidFill>
            <a:schemeClr val="tx1"/>
          </a:solidFill>
          <a:latin typeface="Calibri"/>
          <a:ea typeface="+mj-ea"/>
          <a:cs typeface="Calibri"/>
          <a:sym typeface="Helvetica Light" charset="0"/>
        </a:defRPr>
      </a:lvl1pPr>
      <a:lvl2pPr algn="ctr" rtl="0" eaLnBrk="0" fontAlgn="base" hangingPunct="0">
        <a:spcBef>
          <a:spcPct val="0"/>
        </a:spcBef>
        <a:spcAft>
          <a:spcPct val="0"/>
        </a:spcAft>
        <a:defRPr sz="5600">
          <a:solidFill>
            <a:schemeClr val="tx1"/>
          </a:solidFill>
          <a:latin typeface="Calibri" charset="0"/>
          <a:ea typeface="ヒラギノ角ゴ ProN W3" charset="0"/>
          <a:cs typeface="Calibri" charset="0"/>
          <a:sym typeface="Helvetica Light" charset="0"/>
        </a:defRPr>
      </a:lvl2pPr>
      <a:lvl3pPr algn="ctr" rtl="0" eaLnBrk="0" fontAlgn="base" hangingPunct="0">
        <a:spcBef>
          <a:spcPct val="0"/>
        </a:spcBef>
        <a:spcAft>
          <a:spcPct val="0"/>
        </a:spcAft>
        <a:defRPr sz="5600">
          <a:solidFill>
            <a:schemeClr val="tx1"/>
          </a:solidFill>
          <a:latin typeface="Calibri" charset="0"/>
          <a:ea typeface="ヒラギノ角ゴ ProN W3" charset="0"/>
          <a:cs typeface="Calibri" charset="0"/>
          <a:sym typeface="Helvetica Light" charset="0"/>
        </a:defRPr>
      </a:lvl3pPr>
      <a:lvl4pPr algn="ctr" rtl="0" eaLnBrk="0" fontAlgn="base" hangingPunct="0">
        <a:spcBef>
          <a:spcPct val="0"/>
        </a:spcBef>
        <a:spcAft>
          <a:spcPct val="0"/>
        </a:spcAft>
        <a:defRPr sz="5600">
          <a:solidFill>
            <a:schemeClr val="tx1"/>
          </a:solidFill>
          <a:latin typeface="Calibri" charset="0"/>
          <a:ea typeface="ヒラギノ角ゴ ProN W3" charset="0"/>
          <a:cs typeface="Calibri" charset="0"/>
          <a:sym typeface="Helvetica Light" charset="0"/>
        </a:defRPr>
      </a:lvl4pPr>
      <a:lvl5pPr algn="ctr" rtl="0" eaLnBrk="0" fontAlgn="base" hangingPunct="0">
        <a:spcBef>
          <a:spcPct val="0"/>
        </a:spcBef>
        <a:spcAft>
          <a:spcPct val="0"/>
        </a:spcAft>
        <a:defRPr sz="5600">
          <a:solidFill>
            <a:schemeClr val="tx1"/>
          </a:solidFill>
          <a:latin typeface="Calibri" charset="0"/>
          <a:ea typeface="ヒラギノ角ゴ ProN W3" charset="0"/>
          <a:cs typeface="Calibri" charset="0"/>
          <a:sym typeface="Helvetica Light" charset="0"/>
        </a:defRPr>
      </a:lvl5pPr>
      <a:lvl6pPr marL="228600" algn="ctr" rtl="0" fontAlgn="base">
        <a:spcBef>
          <a:spcPct val="0"/>
        </a:spcBef>
        <a:spcAft>
          <a:spcPct val="0"/>
        </a:spcAft>
        <a:defRPr sz="5600">
          <a:solidFill>
            <a:schemeClr val="tx1"/>
          </a:solidFill>
          <a:latin typeface="Helvetica Light" charset="0"/>
          <a:ea typeface="ヒラギノ角ゴ ProN W3" charset="0"/>
          <a:cs typeface="ヒラギノ角ゴ ProN W3" charset="0"/>
          <a:sym typeface="Helvetica Light" charset="0"/>
        </a:defRPr>
      </a:lvl6pPr>
      <a:lvl7pPr marL="457200" algn="ctr" rtl="0" fontAlgn="base">
        <a:spcBef>
          <a:spcPct val="0"/>
        </a:spcBef>
        <a:spcAft>
          <a:spcPct val="0"/>
        </a:spcAft>
        <a:defRPr sz="5600">
          <a:solidFill>
            <a:schemeClr val="tx1"/>
          </a:solidFill>
          <a:latin typeface="Helvetica Light" charset="0"/>
          <a:ea typeface="ヒラギノ角ゴ ProN W3" charset="0"/>
          <a:cs typeface="ヒラギノ角ゴ ProN W3" charset="0"/>
          <a:sym typeface="Helvetica Light" charset="0"/>
        </a:defRPr>
      </a:lvl7pPr>
      <a:lvl8pPr marL="685800" algn="ctr" rtl="0" fontAlgn="base">
        <a:spcBef>
          <a:spcPct val="0"/>
        </a:spcBef>
        <a:spcAft>
          <a:spcPct val="0"/>
        </a:spcAft>
        <a:defRPr sz="5600">
          <a:solidFill>
            <a:schemeClr val="tx1"/>
          </a:solidFill>
          <a:latin typeface="Helvetica Light" charset="0"/>
          <a:ea typeface="ヒラギノ角ゴ ProN W3" charset="0"/>
          <a:cs typeface="ヒラギノ角ゴ ProN W3" charset="0"/>
          <a:sym typeface="Helvetica Light" charset="0"/>
        </a:defRPr>
      </a:lvl8pPr>
      <a:lvl9pPr marL="914400" algn="ctr" rtl="0" fontAlgn="base">
        <a:spcBef>
          <a:spcPct val="0"/>
        </a:spcBef>
        <a:spcAft>
          <a:spcPct val="0"/>
        </a:spcAft>
        <a:defRPr sz="5600">
          <a:solidFill>
            <a:schemeClr val="tx1"/>
          </a:solidFill>
          <a:latin typeface="Helvetica Light" charset="0"/>
          <a:ea typeface="ヒラギノ角ゴ ProN W3" charset="0"/>
          <a:cs typeface="ヒラギノ角ゴ ProN W3" charset="0"/>
          <a:sym typeface="Helvetica Light" charset="0"/>
        </a:defRPr>
      </a:lvl9pPr>
    </p:titleStyle>
    <p:bodyStyle>
      <a:lvl1pPr marL="171450" indent="-171450" algn="ctr" rtl="0" eaLnBrk="0" fontAlgn="base" hangingPunct="0">
        <a:spcBef>
          <a:spcPct val="0"/>
        </a:spcBef>
        <a:spcAft>
          <a:spcPct val="0"/>
        </a:spcAft>
        <a:defRPr sz="2200">
          <a:solidFill>
            <a:schemeClr val="tx1"/>
          </a:solidFill>
          <a:latin typeface="Calibri"/>
          <a:ea typeface="+mn-ea"/>
          <a:cs typeface="Calibri"/>
          <a:sym typeface="Helvetica Light" charset="0"/>
        </a:defRPr>
      </a:lvl1pPr>
      <a:lvl2pPr marL="78582" indent="150019" algn="ctr" rtl="0" eaLnBrk="0" fontAlgn="base" hangingPunct="0">
        <a:spcBef>
          <a:spcPct val="0"/>
        </a:spcBef>
        <a:spcAft>
          <a:spcPct val="0"/>
        </a:spcAft>
        <a:defRPr sz="2200">
          <a:solidFill>
            <a:schemeClr val="tx1"/>
          </a:solidFill>
          <a:latin typeface="+mn-lt"/>
          <a:ea typeface="+mn-ea"/>
          <a:cs typeface="+mn-cs"/>
          <a:sym typeface="Helvetica Light" charset="0"/>
        </a:defRPr>
      </a:lvl2pPr>
      <a:lvl3pPr marL="192882" indent="264319" algn="ctr" rtl="0" eaLnBrk="0" fontAlgn="base" hangingPunct="0">
        <a:spcBef>
          <a:spcPct val="0"/>
        </a:spcBef>
        <a:spcAft>
          <a:spcPct val="0"/>
        </a:spcAft>
        <a:defRPr sz="2200">
          <a:solidFill>
            <a:schemeClr val="tx1"/>
          </a:solidFill>
          <a:latin typeface="+mn-lt"/>
          <a:ea typeface="+mn-ea"/>
          <a:cs typeface="+mn-cs"/>
          <a:sym typeface="Helvetica Light" charset="0"/>
        </a:defRPr>
      </a:lvl3pPr>
      <a:lvl4pPr marL="307182" indent="378619" algn="ctr" rtl="0" eaLnBrk="0" fontAlgn="base" hangingPunct="0">
        <a:spcBef>
          <a:spcPct val="0"/>
        </a:spcBef>
        <a:spcAft>
          <a:spcPct val="0"/>
        </a:spcAft>
        <a:defRPr sz="2200">
          <a:solidFill>
            <a:schemeClr val="tx1"/>
          </a:solidFill>
          <a:latin typeface="+mn-lt"/>
          <a:ea typeface="+mn-ea"/>
          <a:cs typeface="+mn-cs"/>
          <a:sym typeface="Helvetica Light" charset="0"/>
        </a:defRPr>
      </a:lvl4pPr>
      <a:lvl5pPr marL="421482" indent="492919" algn="ctr" rtl="0" eaLnBrk="0" fontAlgn="base" hangingPunct="0">
        <a:spcBef>
          <a:spcPct val="0"/>
        </a:spcBef>
        <a:spcAft>
          <a:spcPct val="0"/>
        </a:spcAft>
        <a:defRPr sz="2200">
          <a:solidFill>
            <a:schemeClr val="tx1"/>
          </a:solidFill>
          <a:latin typeface="+mn-lt"/>
          <a:ea typeface="+mn-ea"/>
          <a:cs typeface="+mn-cs"/>
          <a:sym typeface="Helvetica Light" charset="0"/>
        </a:defRPr>
      </a:lvl5pPr>
      <a:lvl6pPr marL="650082" algn="ctr" rtl="0" fontAlgn="base">
        <a:spcBef>
          <a:spcPct val="0"/>
        </a:spcBef>
        <a:spcAft>
          <a:spcPct val="0"/>
        </a:spcAft>
        <a:defRPr sz="2200">
          <a:solidFill>
            <a:schemeClr val="tx1"/>
          </a:solidFill>
          <a:latin typeface="+mn-lt"/>
          <a:ea typeface="+mn-ea"/>
          <a:cs typeface="+mn-cs"/>
          <a:sym typeface="Helvetica Light" charset="0"/>
        </a:defRPr>
      </a:lvl6pPr>
      <a:lvl7pPr marL="878682" algn="ctr" rtl="0" fontAlgn="base">
        <a:spcBef>
          <a:spcPct val="0"/>
        </a:spcBef>
        <a:spcAft>
          <a:spcPct val="0"/>
        </a:spcAft>
        <a:defRPr sz="2200">
          <a:solidFill>
            <a:schemeClr val="tx1"/>
          </a:solidFill>
          <a:latin typeface="+mn-lt"/>
          <a:ea typeface="+mn-ea"/>
          <a:cs typeface="+mn-cs"/>
          <a:sym typeface="Helvetica Light" charset="0"/>
        </a:defRPr>
      </a:lvl7pPr>
      <a:lvl8pPr marL="1107282" algn="ctr" rtl="0" fontAlgn="base">
        <a:spcBef>
          <a:spcPct val="0"/>
        </a:spcBef>
        <a:spcAft>
          <a:spcPct val="0"/>
        </a:spcAft>
        <a:defRPr sz="2200">
          <a:solidFill>
            <a:schemeClr val="tx1"/>
          </a:solidFill>
          <a:latin typeface="+mn-lt"/>
          <a:ea typeface="+mn-ea"/>
          <a:cs typeface="+mn-cs"/>
          <a:sym typeface="Helvetica Light" charset="0"/>
        </a:defRPr>
      </a:lvl8pPr>
      <a:lvl9pPr marL="1335882" algn="ctr" rtl="0" fontAlgn="base">
        <a:spcBef>
          <a:spcPct val="0"/>
        </a:spcBef>
        <a:spcAft>
          <a:spcPct val="0"/>
        </a:spcAft>
        <a:defRPr sz="2200">
          <a:solidFill>
            <a:schemeClr val="tx1"/>
          </a:solidFill>
          <a:latin typeface="+mn-lt"/>
          <a:ea typeface="+mn-ea"/>
          <a:cs typeface="+mn-cs"/>
          <a:sym typeface="Helvetica Light" charset="0"/>
        </a:defRPr>
      </a:lvl9pPr>
    </p:bodyStyle>
    <p:otherStyle>
      <a:defPPr>
        <a:defRPr lang="es-E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9" Type="http://schemas.openxmlformats.org/officeDocument/2006/relationships/image" Target="../media/image18.jpeg"/><Relationship Id="rId20" Type="http://schemas.openxmlformats.org/officeDocument/2006/relationships/image" Target="../media/image29.png"/><Relationship Id="rId21" Type="http://schemas.openxmlformats.org/officeDocument/2006/relationships/image" Target="../media/image30.tiff"/><Relationship Id="rId22" Type="http://schemas.openxmlformats.org/officeDocument/2006/relationships/image" Target="../media/image31.tiff"/><Relationship Id="rId23" Type="http://schemas.openxmlformats.org/officeDocument/2006/relationships/image" Target="../media/image32.tiff"/><Relationship Id="rId24" Type="http://schemas.openxmlformats.org/officeDocument/2006/relationships/image" Target="../media/image33.tiff"/><Relationship Id="rId10" Type="http://schemas.openxmlformats.org/officeDocument/2006/relationships/image" Target="../media/image19.png"/><Relationship Id="rId11" Type="http://schemas.openxmlformats.org/officeDocument/2006/relationships/image" Target="../media/image20.png"/><Relationship Id="rId12" Type="http://schemas.openxmlformats.org/officeDocument/2006/relationships/image" Target="../media/image21.png"/><Relationship Id="rId13" Type="http://schemas.openxmlformats.org/officeDocument/2006/relationships/image" Target="../media/image22.png"/><Relationship Id="rId14" Type="http://schemas.openxmlformats.org/officeDocument/2006/relationships/image" Target="../media/image23.png"/><Relationship Id="rId15" Type="http://schemas.openxmlformats.org/officeDocument/2006/relationships/image" Target="../media/image24.png"/><Relationship Id="rId16" Type="http://schemas.openxmlformats.org/officeDocument/2006/relationships/image" Target="../media/image25.png"/><Relationship Id="rId17" Type="http://schemas.openxmlformats.org/officeDocument/2006/relationships/image" Target="../media/image26.png"/><Relationship Id="rId18" Type="http://schemas.openxmlformats.org/officeDocument/2006/relationships/image" Target="../media/image27.png"/><Relationship Id="rId19" Type="http://schemas.openxmlformats.org/officeDocument/2006/relationships/image" Target="../media/image28.png"/><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chart" Target="../charts/char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17.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emf"/><Relationship Id="rId5" Type="http://schemas.openxmlformats.org/officeDocument/2006/relationships/image" Target="../media/image11.jpeg"/><Relationship Id="rId1" Type="http://schemas.openxmlformats.org/officeDocument/2006/relationships/slideLayout" Target="../slideLayouts/slideLayout17.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Placeholder 1"/>
          <p:cNvSpPr>
            <a:spLocks noGrp="1"/>
          </p:cNvSpPr>
          <p:nvPr>
            <p:ph type="body" sz="quarter" idx="11"/>
          </p:nvPr>
        </p:nvSpPr>
        <p:spPr bwMode="auto">
          <a:xfrm>
            <a:off x="5061857" y="4762387"/>
            <a:ext cx="6694714" cy="192144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rtlCol="0" anchor="ctr" anchorCtr="0" compatLnSpc="1">
            <a:prstTxWarp prst="textNoShape">
              <a:avLst/>
            </a:prstTxWarp>
            <a:noAutofit/>
          </a:bodyPr>
          <a:lstStyle/>
          <a:p>
            <a:pPr algn="ctr"/>
            <a:r>
              <a:rPr lang="en-US" altLang="en-US" sz="4000" dirty="0" smtClean="0">
                <a:latin typeface="Helvetica Neue" charset="0"/>
                <a:ea typeface="Helvetica Neue" charset="0"/>
                <a:cs typeface="Helvetica Neue" charset="0"/>
              </a:rPr>
              <a:t>Update on Nutanix</a:t>
            </a:r>
          </a:p>
          <a:p>
            <a:pPr algn="ctr"/>
            <a:r>
              <a:rPr lang="en-US" altLang="en-US" sz="4000" dirty="0" smtClean="0">
                <a:latin typeface="Helvetica Neue" charset="0"/>
                <a:ea typeface="Helvetica Neue" charset="0"/>
                <a:cs typeface="Helvetica Neue" charset="0"/>
              </a:rPr>
              <a:t>June 22, 2017</a:t>
            </a:r>
            <a:endParaRPr lang="en-US" altLang="en-US" sz="4000" dirty="0">
              <a:latin typeface="Helvetica Neue" charset="0"/>
              <a:ea typeface="Helvetica Neue" charset="0"/>
              <a:cs typeface="Helvetica Neue" charset="0"/>
            </a:endParaRPr>
          </a:p>
        </p:txBody>
      </p:sp>
    </p:spTree>
    <p:extLst>
      <p:ext uri="{BB962C8B-B14F-4D97-AF65-F5344CB8AC3E}">
        <p14:creationId xmlns:p14="http://schemas.microsoft.com/office/powerpoint/2010/main" val="83728450"/>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4346" y="1827925"/>
            <a:ext cx="10042898" cy="1144091"/>
          </a:xfrm>
        </p:spPr>
        <p:txBody>
          <a:bodyPr/>
          <a:lstStyle/>
          <a:p>
            <a:pPr algn="l"/>
            <a:r>
              <a:rPr lang="en-US" sz="4800" dirty="0"/>
              <a:t>Powering All Workloads and Use Cases</a:t>
            </a:r>
          </a:p>
        </p:txBody>
      </p:sp>
      <p:grpSp>
        <p:nvGrpSpPr>
          <p:cNvPr id="342" name="Group 341"/>
          <p:cNvGrpSpPr/>
          <p:nvPr/>
        </p:nvGrpSpPr>
        <p:grpSpPr>
          <a:xfrm>
            <a:off x="10328047" y="6244508"/>
            <a:ext cx="1341128" cy="352768"/>
            <a:chOff x="1702550" y="3207512"/>
            <a:chExt cx="1496318" cy="384125"/>
          </a:xfrm>
        </p:grpSpPr>
        <p:pic>
          <p:nvPicPr>
            <p:cNvPr id="343" name="Picture 2" descr="\\Mac\Home\Desktop\1000px-Vmware.svg.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8518" y="3207512"/>
              <a:ext cx="487680" cy="79379"/>
            </a:xfrm>
            <a:prstGeom prst="rect">
              <a:avLst/>
            </a:prstGeom>
            <a:noFill/>
            <a:extLst>
              <a:ext uri="{909E8E84-426E-40DD-AFC4-6F175D3DCCD1}">
                <a14:hiddenFill xmlns:a14="http://schemas.microsoft.com/office/drawing/2010/main">
                  <a:solidFill>
                    <a:srgbClr val="FFFFFF"/>
                  </a:solidFill>
                </a14:hiddenFill>
              </a:ext>
            </a:extLst>
          </p:spPr>
        </p:pic>
        <p:pic>
          <p:nvPicPr>
            <p:cNvPr id="344" name="Picture 6" descr="\\Mac\Home\Desktop\MSFT_logo_png.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02550" y="3346983"/>
              <a:ext cx="666059" cy="244654"/>
            </a:xfrm>
            <a:prstGeom prst="rect">
              <a:avLst/>
            </a:prstGeom>
            <a:noFill/>
            <a:extLst>
              <a:ext uri="{909E8E84-426E-40DD-AFC4-6F175D3DCCD1}">
                <a14:hiddenFill xmlns:a14="http://schemas.microsoft.com/office/drawing/2010/main">
                  <a:solidFill>
                    <a:srgbClr val="FFFFFF"/>
                  </a:solidFill>
                </a14:hiddenFill>
              </a:ext>
            </a:extLst>
          </p:spPr>
        </p:pic>
        <p:pic>
          <p:nvPicPr>
            <p:cNvPr id="345" name="Picture 34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63680" y="3386105"/>
              <a:ext cx="635188" cy="100800"/>
            </a:xfrm>
            <a:prstGeom prst="rect">
              <a:avLst/>
            </a:prstGeom>
          </p:spPr>
        </p:pic>
      </p:grpSp>
      <p:pic>
        <p:nvPicPr>
          <p:cNvPr id="346" name="Picture 8" descr="https://www.auro.io/images/openstack-icon.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469122" y="6109851"/>
            <a:ext cx="278056" cy="291063"/>
          </a:xfrm>
          <a:prstGeom prst="rect">
            <a:avLst/>
          </a:prstGeom>
          <a:noFill/>
          <a:extLst>
            <a:ext uri="{909E8E84-426E-40DD-AFC4-6F175D3DCCD1}">
              <a14:hiddenFill xmlns:a14="http://schemas.microsoft.com/office/drawing/2010/main">
                <a:solidFill>
                  <a:srgbClr val="FFFFFF"/>
                </a:solidFill>
              </a14:hiddenFill>
            </a:ext>
          </a:extLst>
        </p:spPr>
      </p:pic>
      <p:pic>
        <p:nvPicPr>
          <p:cNvPr id="348" name="Picture 11" descr="\\Mac\Home\Desktop\663px-Oracle_logo.svg.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0025" y="6446556"/>
            <a:ext cx="532665" cy="75411"/>
          </a:xfrm>
          <a:prstGeom prst="rect">
            <a:avLst/>
          </a:prstGeom>
          <a:noFill/>
          <a:extLst>
            <a:ext uri="{909E8E84-426E-40DD-AFC4-6F175D3DCCD1}">
              <a14:hiddenFill xmlns:a14="http://schemas.microsoft.com/office/drawing/2010/main">
                <a:solidFill>
                  <a:srgbClr val="FFFFFF"/>
                </a:solidFill>
              </a14:hiddenFill>
            </a:ext>
          </a:extLst>
        </p:spPr>
      </p:pic>
      <p:pic>
        <p:nvPicPr>
          <p:cNvPr id="349" name="Picture 7" descr="\\Mac\Home\Desktop\SAP_NEW+SAP+LOGO.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40293" y="6135416"/>
            <a:ext cx="377028" cy="185730"/>
          </a:xfrm>
          <a:prstGeom prst="rect">
            <a:avLst/>
          </a:prstGeom>
          <a:noFill/>
          <a:extLst>
            <a:ext uri="{909E8E84-426E-40DD-AFC4-6F175D3DCCD1}">
              <a14:hiddenFill xmlns:a14="http://schemas.microsoft.com/office/drawing/2010/main">
                <a:solidFill>
                  <a:srgbClr val="FFFFFF"/>
                </a:solidFill>
              </a14:hiddenFill>
            </a:ext>
          </a:extLst>
        </p:spPr>
      </p:pic>
      <p:pic>
        <p:nvPicPr>
          <p:cNvPr id="351" name="Picture 13" descr="\\Mac\Home\Desktop\vmware_ready_logo.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632537" y="5608891"/>
            <a:ext cx="483974" cy="225604"/>
          </a:xfrm>
          <a:prstGeom prst="rect">
            <a:avLst/>
          </a:prstGeom>
          <a:noFill/>
          <a:extLst>
            <a:ext uri="{909E8E84-426E-40DD-AFC4-6F175D3DCCD1}">
              <a14:hiddenFill xmlns:a14="http://schemas.microsoft.com/office/drawing/2010/main">
                <a:solidFill>
                  <a:srgbClr val="FFFFFF"/>
                </a:solidFill>
              </a14:hiddenFill>
            </a:ext>
          </a:extLst>
        </p:spPr>
      </p:pic>
      <p:pic>
        <p:nvPicPr>
          <p:cNvPr id="352" name="Picture 351" descr="CTX_R_Dimensional_RGB.pn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588945" y="5887135"/>
            <a:ext cx="571160" cy="399908"/>
          </a:xfrm>
          <a:prstGeom prst="rect">
            <a:avLst/>
          </a:prstGeom>
        </p:spPr>
      </p:pic>
      <p:grpSp>
        <p:nvGrpSpPr>
          <p:cNvPr id="353" name="Group 352"/>
          <p:cNvGrpSpPr/>
          <p:nvPr/>
        </p:nvGrpSpPr>
        <p:grpSpPr>
          <a:xfrm>
            <a:off x="4038896" y="5796262"/>
            <a:ext cx="712811" cy="554351"/>
            <a:chOff x="2170444" y="3092334"/>
            <a:chExt cx="666059" cy="488436"/>
          </a:xfrm>
        </p:grpSpPr>
        <p:pic>
          <p:nvPicPr>
            <p:cNvPr id="354" name="Picture 353" descr="\\Mac\Home\Desktop\1000px-Vmware.svg.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259634" y="3343857"/>
              <a:ext cx="487680" cy="79379"/>
            </a:xfrm>
            <a:prstGeom prst="rect">
              <a:avLst/>
            </a:prstGeom>
            <a:noFill/>
            <a:extLst>
              <a:ext uri="{909E8E84-426E-40DD-AFC4-6F175D3DCCD1}">
                <a14:hiddenFill xmlns:a14="http://schemas.microsoft.com/office/drawing/2010/main">
                  <a:solidFill>
                    <a:srgbClr val="FFFFFF"/>
                  </a:solidFill>
                </a14:hiddenFill>
              </a:ext>
            </a:extLst>
          </p:spPr>
        </p:pic>
        <p:pic>
          <p:nvPicPr>
            <p:cNvPr id="355" name="Picture 6" descr="\\Mac\Home\Desktop\MSFT_logo_png.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70444" y="3092334"/>
              <a:ext cx="666059" cy="244654"/>
            </a:xfrm>
            <a:prstGeom prst="rect">
              <a:avLst/>
            </a:prstGeom>
            <a:noFill/>
            <a:extLst>
              <a:ext uri="{909E8E84-426E-40DD-AFC4-6F175D3DCCD1}">
                <a14:hiddenFill xmlns:a14="http://schemas.microsoft.com/office/drawing/2010/main">
                  <a:solidFill>
                    <a:srgbClr val="FFFFFF"/>
                  </a:solidFill>
                </a14:hiddenFill>
              </a:ext>
            </a:extLst>
          </p:spPr>
        </p:pic>
        <p:pic>
          <p:nvPicPr>
            <p:cNvPr id="356" name="Picture 35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185881" y="3479970"/>
              <a:ext cx="635188" cy="100800"/>
            </a:xfrm>
            <a:prstGeom prst="rect">
              <a:avLst/>
            </a:prstGeom>
          </p:spPr>
        </p:pic>
      </p:grpSp>
      <p:grpSp>
        <p:nvGrpSpPr>
          <p:cNvPr id="4" name="Group 3"/>
          <p:cNvGrpSpPr/>
          <p:nvPr/>
        </p:nvGrpSpPr>
        <p:grpSpPr>
          <a:xfrm>
            <a:off x="5681716" y="5981173"/>
            <a:ext cx="1326844" cy="503378"/>
            <a:chOff x="5448408" y="5818470"/>
            <a:chExt cx="1327881" cy="503771"/>
          </a:xfrm>
        </p:grpSpPr>
        <p:pic>
          <p:nvPicPr>
            <p:cNvPr id="357" name="Picture 35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928797" y="5818470"/>
              <a:ext cx="847492" cy="286021"/>
            </a:xfrm>
            <a:prstGeom prst="rect">
              <a:avLst/>
            </a:prstGeom>
          </p:spPr>
        </p:pic>
        <p:pic>
          <p:nvPicPr>
            <p:cNvPr id="358" name="Picture 3" descr="\\Mac\Home\Desktop\2000px-Cisco_logo.svg.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852709" y="6115734"/>
              <a:ext cx="367656" cy="206507"/>
            </a:xfrm>
            <a:prstGeom prst="rect">
              <a:avLst/>
            </a:prstGeom>
            <a:noFill/>
            <a:extLst>
              <a:ext uri="{909E8E84-426E-40DD-AFC4-6F175D3DCCD1}">
                <a14:hiddenFill xmlns:a14="http://schemas.microsoft.com/office/drawing/2010/main">
                  <a:solidFill>
                    <a:srgbClr val="FFFFFF"/>
                  </a:solidFill>
                </a14:hiddenFill>
              </a:ext>
            </a:extLst>
          </p:spPr>
        </p:pic>
        <p:pic>
          <p:nvPicPr>
            <p:cNvPr id="361" name="Picture 12" descr="\\Mac\Home\Desktop\1000px-Avaya_Logo.svg.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448408" y="5906023"/>
              <a:ext cx="487680" cy="139275"/>
            </a:xfrm>
            <a:prstGeom prst="rect">
              <a:avLst/>
            </a:prstGeom>
            <a:noFill/>
            <a:extLst>
              <a:ext uri="{909E8E84-426E-40DD-AFC4-6F175D3DCCD1}">
                <a14:hiddenFill xmlns:a14="http://schemas.microsoft.com/office/drawing/2010/main">
                  <a:solidFill>
                    <a:srgbClr val="FFFFFF"/>
                  </a:solidFill>
                </a14:hiddenFill>
              </a:ext>
            </a:extLst>
          </p:spPr>
        </p:pic>
      </p:grpSp>
      <p:pic>
        <p:nvPicPr>
          <p:cNvPr id="362" name="Picture 9" descr="\\Mac\Home\Desktop\hadoop.pn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9138775" y="5659159"/>
            <a:ext cx="487299" cy="296031"/>
          </a:xfrm>
          <a:prstGeom prst="rect">
            <a:avLst/>
          </a:prstGeom>
          <a:noFill/>
          <a:extLst>
            <a:ext uri="{909E8E84-426E-40DD-AFC4-6F175D3DCCD1}">
              <a14:hiddenFill xmlns:a14="http://schemas.microsoft.com/office/drawing/2010/main">
                <a:solidFill>
                  <a:srgbClr val="FFFFFF"/>
                </a:solidFill>
              </a14:hiddenFill>
            </a:ext>
          </a:extLst>
        </p:spPr>
      </p:pic>
      <p:pic>
        <p:nvPicPr>
          <p:cNvPr id="363" name="Picture 10" descr="\\Mac\Home\Desktop\splunk.pn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9138775" y="5947449"/>
            <a:ext cx="487299" cy="279792"/>
          </a:xfrm>
          <a:prstGeom prst="rect">
            <a:avLst/>
          </a:prstGeom>
          <a:noFill/>
          <a:extLst>
            <a:ext uri="{909E8E84-426E-40DD-AFC4-6F175D3DCCD1}">
              <a14:hiddenFill xmlns:a14="http://schemas.microsoft.com/office/drawing/2010/main">
                <a:solidFill>
                  <a:srgbClr val="FFFFFF"/>
                </a:solidFill>
              </a14:hiddenFill>
            </a:ext>
          </a:extLst>
        </p:spPr>
      </p:pic>
      <p:pic>
        <p:nvPicPr>
          <p:cNvPr id="364" name="Picture 363"/>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998433" y="6216810"/>
            <a:ext cx="767978" cy="225764"/>
          </a:xfrm>
          <a:prstGeom prst="rect">
            <a:avLst/>
          </a:prstGeom>
        </p:spPr>
      </p:pic>
      <p:sp>
        <p:nvSpPr>
          <p:cNvPr id="317" name="TextBox 316"/>
          <p:cNvSpPr txBox="1"/>
          <p:nvPr/>
        </p:nvSpPr>
        <p:spPr>
          <a:xfrm>
            <a:off x="2070616" y="5165271"/>
            <a:ext cx="1624331" cy="399729"/>
          </a:xfrm>
          <a:prstGeom prst="rect">
            <a:avLst/>
          </a:prstGeom>
          <a:noFill/>
        </p:spPr>
        <p:txBody>
          <a:bodyPr wrap="square" lIns="121759" tIns="60878" rIns="121759" bIns="60878" rtlCol="0">
            <a:spAutoFit/>
          </a:bodyPr>
          <a:lstStyle/>
          <a:p>
            <a:pPr algn="ctr"/>
            <a:r>
              <a:rPr lang="en-US" sz="1799" dirty="0">
                <a:solidFill>
                  <a:srgbClr val="76787A"/>
                </a:solidFill>
                <a:latin typeface="Gotham Rounded Bold" pitchFamily="50" charset="0"/>
                <a:cs typeface="Gotham Rounded Book"/>
              </a:rPr>
              <a:t>VDI</a:t>
            </a:r>
          </a:p>
        </p:txBody>
      </p:sp>
      <p:sp>
        <p:nvSpPr>
          <p:cNvPr id="320" name="TextBox 319"/>
          <p:cNvSpPr txBox="1"/>
          <p:nvPr/>
        </p:nvSpPr>
        <p:spPr>
          <a:xfrm>
            <a:off x="3235274" y="5165269"/>
            <a:ext cx="2475340" cy="676512"/>
          </a:xfrm>
          <a:prstGeom prst="rect">
            <a:avLst/>
          </a:prstGeom>
          <a:noFill/>
        </p:spPr>
        <p:txBody>
          <a:bodyPr wrap="square" lIns="121759" tIns="60878" rIns="121759" bIns="60878" rtlCol="0">
            <a:spAutoFit/>
          </a:bodyPr>
          <a:lstStyle/>
          <a:p>
            <a:pPr algn="ctr"/>
            <a:r>
              <a:rPr lang="en-US" sz="1799" dirty="0">
                <a:solidFill>
                  <a:srgbClr val="76787A"/>
                </a:solidFill>
                <a:latin typeface="Gotham Rounded Bold" pitchFamily="50" charset="0"/>
                <a:cs typeface="Gotham Rounded Book"/>
              </a:rPr>
              <a:t>Remote and </a:t>
            </a:r>
            <a:br>
              <a:rPr lang="en-US" sz="1799" dirty="0">
                <a:solidFill>
                  <a:srgbClr val="76787A"/>
                </a:solidFill>
                <a:latin typeface="Gotham Rounded Bold" pitchFamily="50" charset="0"/>
                <a:cs typeface="Gotham Rounded Book"/>
              </a:rPr>
            </a:br>
            <a:r>
              <a:rPr lang="en-US" sz="1799" dirty="0">
                <a:solidFill>
                  <a:srgbClr val="76787A"/>
                </a:solidFill>
                <a:latin typeface="Gotham Rounded Bold" pitchFamily="50" charset="0"/>
                <a:cs typeface="Gotham Rounded Book"/>
              </a:rPr>
              <a:t>Branch Office</a:t>
            </a:r>
          </a:p>
        </p:txBody>
      </p:sp>
      <p:sp>
        <p:nvSpPr>
          <p:cNvPr id="321" name="Rectangle 320"/>
          <p:cNvSpPr/>
          <p:nvPr/>
        </p:nvSpPr>
        <p:spPr>
          <a:xfrm>
            <a:off x="6706402" y="5165271"/>
            <a:ext cx="2008862" cy="399729"/>
          </a:xfrm>
          <a:prstGeom prst="rect">
            <a:avLst/>
          </a:prstGeom>
        </p:spPr>
        <p:txBody>
          <a:bodyPr wrap="square" lIns="121759" tIns="60878" rIns="121759" bIns="60878">
            <a:spAutoFit/>
          </a:bodyPr>
          <a:lstStyle/>
          <a:p>
            <a:pPr algn="ctr"/>
            <a:r>
              <a:rPr lang="en-US" sz="1799" dirty="0">
                <a:solidFill>
                  <a:srgbClr val="76787A"/>
                </a:solidFill>
                <a:latin typeface="Gotham Rounded Bold" pitchFamily="50" charset="0"/>
                <a:cs typeface="Gotham Rounded Book"/>
              </a:rPr>
              <a:t>Dev/Test</a:t>
            </a:r>
            <a:endParaRPr lang="en-US" sz="1799" dirty="0">
              <a:solidFill>
                <a:srgbClr val="76787A"/>
              </a:solidFill>
              <a:latin typeface="Gotham Rounded Bold" pitchFamily="50" charset="0"/>
            </a:endParaRPr>
          </a:p>
        </p:txBody>
      </p:sp>
      <p:sp>
        <p:nvSpPr>
          <p:cNvPr id="347" name="TextBox 346"/>
          <p:cNvSpPr txBox="1"/>
          <p:nvPr/>
        </p:nvSpPr>
        <p:spPr>
          <a:xfrm>
            <a:off x="9686623" y="5165271"/>
            <a:ext cx="2582790" cy="953294"/>
          </a:xfrm>
          <a:prstGeom prst="rect">
            <a:avLst/>
          </a:prstGeom>
          <a:noFill/>
        </p:spPr>
        <p:txBody>
          <a:bodyPr wrap="square" lIns="121759" tIns="60878" rIns="121759" bIns="60878" rtlCol="0">
            <a:spAutoFit/>
          </a:bodyPr>
          <a:lstStyle/>
          <a:p>
            <a:pPr algn="ctr"/>
            <a:r>
              <a:rPr lang="en-US" sz="1799" dirty="0">
                <a:solidFill>
                  <a:srgbClr val="76787A"/>
                </a:solidFill>
                <a:latin typeface="Gotham Rounded Bold" pitchFamily="50" charset="0"/>
                <a:cs typeface="Gotham Rounded Book"/>
              </a:rPr>
              <a:t>Server </a:t>
            </a:r>
            <a:br>
              <a:rPr lang="en-US" sz="1799" dirty="0">
                <a:solidFill>
                  <a:srgbClr val="76787A"/>
                </a:solidFill>
                <a:latin typeface="Gotham Rounded Bold" pitchFamily="50" charset="0"/>
                <a:cs typeface="Gotham Rounded Book"/>
              </a:rPr>
            </a:br>
            <a:r>
              <a:rPr lang="en-US" sz="1799" dirty="0">
                <a:solidFill>
                  <a:srgbClr val="76787A"/>
                </a:solidFill>
                <a:latin typeface="Gotham Rounded Bold" pitchFamily="50" charset="0"/>
                <a:cs typeface="Gotham Rounded Book"/>
              </a:rPr>
              <a:t>Virtualization </a:t>
            </a:r>
            <a:br>
              <a:rPr lang="en-US" sz="1799" dirty="0">
                <a:solidFill>
                  <a:srgbClr val="76787A"/>
                </a:solidFill>
                <a:latin typeface="Gotham Rounded Bold" pitchFamily="50" charset="0"/>
                <a:cs typeface="Gotham Rounded Book"/>
              </a:rPr>
            </a:br>
            <a:r>
              <a:rPr lang="en-US" sz="1799" dirty="0">
                <a:solidFill>
                  <a:srgbClr val="76787A"/>
                </a:solidFill>
                <a:latin typeface="Gotham Rounded Bold" pitchFamily="50" charset="0"/>
                <a:cs typeface="Gotham Rounded Book"/>
              </a:rPr>
              <a:t>and Private Cloud </a:t>
            </a:r>
          </a:p>
        </p:txBody>
      </p:sp>
      <p:grpSp>
        <p:nvGrpSpPr>
          <p:cNvPr id="365" name="Group 10"/>
          <p:cNvGrpSpPr>
            <a:grpSpLocks noChangeAspect="1"/>
          </p:cNvGrpSpPr>
          <p:nvPr/>
        </p:nvGrpSpPr>
        <p:grpSpPr bwMode="auto">
          <a:xfrm>
            <a:off x="2351368" y="4129068"/>
            <a:ext cx="975597" cy="749915"/>
            <a:chOff x="1609" y="235"/>
            <a:chExt cx="973" cy="749"/>
          </a:xfrm>
        </p:grpSpPr>
        <p:sp>
          <p:nvSpPr>
            <p:cNvPr id="366" name="Freeform 11"/>
            <p:cNvSpPr>
              <a:spLocks/>
            </p:cNvSpPr>
            <p:nvPr/>
          </p:nvSpPr>
          <p:spPr bwMode="auto">
            <a:xfrm>
              <a:off x="2085" y="646"/>
              <a:ext cx="108" cy="138"/>
            </a:xfrm>
            <a:custGeom>
              <a:avLst/>
              <a:gdLst>
                <a:gd name="T0" fmla="*/ 421 w 421"/>
                <a:gd name="T1" fmla="*/ 0 h 537"/>
                <a:gd name="T2" fmla="*/ 0 w 421"/>
                <a:gd name="T3" fmla="*/ 0 h 537"/>
                <a:gd name="T4" fmla="*/ 7 w 421"/>
                <a:gd name="T5" fmla="*/ 105 h 537"/>
                <a:gd name="T6" fmla="*/ 7 w 421"/>
                <a:gd name="T7" fmla="*/ 105 h 537"/>
                <a:gd name="T8" fmla="*/ 93 w 421"/>
                <a:gd name="T9" fmla="*/ 105 h 537"/>
                <a:gd name="T10" fmla="*/ 61 w 421"/>
                <a:gd name="T11" fmla="*/ 439 h 537"/>
                <a:gd name="T12" fmla="*/ 28 w 421"/>
                <a:gd name="T13" fmla="*/ 462 h 537"/>
                <a:gd name="T14" fmla="*/ 33 w 421"/>
                <a:gd name="T15" fmla="*/ 537 h 537"/>
                <a:gd name="T16" fmla="*/ 33 w 421"/>
                <a:gd name="T17" fmla="*/ 537 h 537"/>
                <a:gd name="T18" fmla="*/ 282 w 421"/>
                <a:gd name="T19" fmla="*/ 537 h 537"/>
                <a:gd name="T20" fmla="*/ 282 w 421"/>
                <a:gd name="T21" fmla="*/ 303 h 537"/>
                <a:gd name="T22" fmla="*/ 421 w 421"/>
                <a:gd name="T23" fmla="*/ 151 h 537"/>
                <a:gd name="T24" fmla="*/ 421 w 421"/>
                <a:gd name="T25" fmla="*/ 0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537">
                  <a:moveTo>
                    <a:pt x="421" y="0"/>
                  </a:moveTo>
                  <a:cubicBezTo>
                    <a:pt x="0" y="0"/>
                    <a:pt x="0" y="0"/>
                    <a:pt x="0" y="0"/>
                  </a:cubicBezTo>
                  <a:cubicBezTo>
                    <a:pt x="2" y="27"/>
                    <a:pt x="4" y="62"/>
                    <a:pt x="7" y="105"/>
                  </a:cubicBezTo>
                  <a:cubicBezTo>
                    <a:pt x="7" y="105"/>
                    <a:pt x="7" y="105"/>
                    <a:pt x="7" y="105"/>
                  </a:cubicBezTo>
                  <a:cubicBezTo>
                    <a:pt x="93" y="105"/>
                    <a:pt x="93" y="105"/>
                    <a:pt x="93" y="105"/>
                  </a:cubicBezTo>
                  <a:cubicBezTo>
                    <a:pt x="87" y="178"/>
                    <a:pt x="65" y="411"/>
                    <a:pt x="61" y="439"/>
                  </a:cubicBezTo>
                  <a:cubicBezTo>
                    <a:pt x="59" y="448"/>
                    <a:pt x="46" y="455"/>
                    <a:pt x="28" y="462"/>
                  </a:cubicBezTo>
                  <a:cubicBezTo>
                    <a:pt x="30" y="487"/>
                    <a:pt x="31" y="512"/>
                    <a:pt x="33" y="537"/>
                  </a:cubicBezTo>
                  <a:cubicBezTo>
                    <a:pt x="33" y="537"/>
                    <a:pt x="33" y="537"/>
                    <a:pt x="33" y="537"/>
                  </a:cubicBezTo>
                  <a:cubicBezTo>
                    <a:pt x="282" y="537"/>
                    <a:pt x="282" y="537"/>
                    <a:pt x="282" y="537"/>
                  </a:cubicBezTo>
                  <a:cubicBezTo>
                    <a:pt x="282" y="303"/>
                    <a:pt x="282" y="303"/>
                    <a:pt x="282" y="303"/>
                  </a:cubicBezTo>
                  <a:cubicBezTo>
                    <a:pt x="282" y="212"/>
                    <a:pt x="334" y="156"/>
                    <a:pt x="421" y="151"/>
                  </a:cubicBezTo>
                  <a:lnTo>
                    <a:pt x="421" y="0"/>
                  </a:lnTo>
                  <a:close/>
                </a:path>
              </a:pathLst>
            </a:cu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797">
                <a:solidFill>
                  <a:srgbClr val="4C4C4E"/>
                </a:solidFill>
              </a:endParaRPr>
            </a:p>
          </p:txBody>
        </p:sp>
        <p:sp>
          <p:nvSpPr>
            <p:cNvPr id="367" name="Freeform 12"/>
            <p:cNvSpPr>
              <a:spLocks/>
            </p:cNvSpPr>
            <p:nvPr/>
          </p:nvSpPr>
          <p:spPr bwMode="auto">
            <a:xfrm>
              <a:off x="1850" y="235"/>
              <a:ext cx="651" cy="357"/>
            </a:xfrm>
            <a:custGeom>
              <a:avLst/>
              <a:gdLst>
                <a:gd name="T0" fmla="*/ 105 w 2525"/>
                <a:gd name="T1" fmla="*/ 196 h 1387"/>
                <a:gd name="T2" fmla="*/ 105 w 2525"/>
                <a:gd name="T3" fmla="*/ 104 h 1387"/>
                <a:gd name="T4" fmla="*/ 2421 w 2525"/>
                <a:gd name="T5" fmla="*/ 104 h 1387"/>
                <a:gd name="T6" fmla="*/ 2421 w 2525"/>
                <a:gd name="T7" fmla="*/ 1387 h 1387"/>
                <a:gd name="T8" fmla="*/ 2525 w 2525"/>
                <a:gd name="T9" fmla="*/ 1387 h 1387"/>
                <a:gd name="T10" fmla="*/ 2525 w 2525"/>
                <a:gd name="T11" fmla="*/ 36 h 1387"/>
                <a:gd name="T12" fmla="*/ 2490 w 2525"/>
                <a:gd name="T13" fmla="*/ 0 h 1387"/>
                <a:gd name="T14" fmla="*/ 36 w 2525"/>
                <a:gd name="T15" fmla="*/ 0 h 1387"/>
                <a:gd name="T16" fmla="*/ 0 w 2525"/>
                <a:gd name="T17" fmla="*/ 36 h 1387"/>
                <a:gd name="T18" fmla="*/ 0 w 2525"/>
                <a:gd name="T19" fmla="*/ 184 h 1387"/>
                <a:gd name="T20" fmla="*/ 36 w 2525"/>
                <a:gd name="T21" fmla="*/ 179 h 1387"/>
                <a:gd name="T22" fmla="*/ 105 w 2525"/>
                <a:gd name="T23" fmla="*/ 19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5" h="1387">
                  <a:moveTo>
                    <a:pt x="105" y="196"/>
                  </a:moveTo>
                  <a:cubicBezTo>
                    <a:pt x="105" y="104"/>
                    <a:pt x="105" y="104"/>
                    <a:pt x="105" y="104"/>
                  </a:cubicBezTo>
                  <a:cubicBezTo>
                    <a:pt x="2421" y="104"/>
                    <a:pt x="2421" y="104"/>
                    <a:pt x="2421" y="104"/>
                  </a:cubicBezTo>
                  <a:cubicBezTo>
                    <a:pt x="2421" y="1387"/>
                    <a:pt x="2421" y="1387"/>
                    <a:pt x="2421" y="1387"/>
                  </a:cubicBezTo>
                  <a:cubicBezTo>
                    <a:pt x="2525" y="1387"/>
                    <a:pt x="2525" y="1387"/>
                    <a:pt x="2525" y="1387"/>
                  </a:cubicBezTo>
                  <a:cubicBezTo>
                    <a:pt x="2525" y="36"/>
                    <a:pt x="2525" y="36"/>
                    <a:pt x="2525" y="36"/>
                  </a:cubicBezTo>
                  <a:cubicBezTo>
                    <a:pt x="2525" y="16"/>
                    <a:pt x="2509" y="0"/>
                    <a:pt x="2490" y="0"/>
                  </a:cubicBezTo>
                  <a:cubicBezTo>
                    <a:pt x="36" y="0"/>
                    <a:pt x="36" y="0"/>
                    <a:pt x="36" y="0"/>
                  </a:cubicBezTo>
                  <a:cubicBezTo>
                    <a:pt x="16" y="0"/>
                    <a:pt x="0" y="16"/>
                    <a:pt x="0" y="36"/>
                  </a:cubicBezTo>
                  <a:cubicBezTo>
                    <a:pt x="0" y="184"/>
                    <a:pt x="0" y="184"/>
                    <a:pt x="0" y="184"/>
                  </a:cubicBezTo>
                  <a:cubicBezTo>
                    <a:pt x="12" y="181"/>
                    <a:pt x="24" y="179"/>
                    <a:pt x="36" y="179"/>
                  </a:cubicBezTo>
                  <a:cubicBezTo>
                    <a:pt x="61" y="179"/>
                    <a:pt x="84" y="185"/>
                    <a:pt x="105" y="196"/>
                  </a:cubicBezTo>
                  <a:close/>
                </a:path>
              </a:pathLst>
            </a:cu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797">
                <a:solidFill>
                  <a:srgbClr val="4C4C4E"/>
                </a:solidFill>
              </a:endParaRPr>
            </a:p>
          </p:txBody>
        </p:sp>
        <p:sp>
          <p:nvSpPr>
            <p:cNvPr id="368" name="Freeform 13"/>
            <p:cNvSpPr>
              <a:spLocks/>
            </p:cNvSpPr>
            <p:nvPr/>
          </p:nvSpPr>
          <p:spPr bwMode="auto">
            <a:xfrm>
              <a:off x="2069" y="768"/>
              <a:ext cx="13" cy="4"/>
            </a:xfrm>
            <a:custGeom>
              <a:avLst/>
              <a:gdLst>
                <a:gd name="T0" fmla="*/ 16 w 50"/>
                <a:gd name="T1" fmla="*/ 11 h 16"/>
                <a:gd name="T2" fmla="*/ 13 w 50"/>
                <a:gd name="T3" fmla="*/ 12 h 16"/>
                <a:gd name="T4" fmla="*/ 0 w 50"/>
                <a:gd name="T5" fmla="*/ 16 h 16"/>
                <a:gd name="T6" fmla="*/ 0 w 50"/>
                <a:gd name="T7" fmla="*/ 16 h 16"/>
                <a:gd name="T8" fmla="*/ 50 w 50"/>
                <a:gd name="T9" fmla="*/ 0 h 16"/>
                <a:gd name="T10" fmla="*/ 29 w 50"/>
                <a:gd name="T11" fmla="*/ 7 h 16"/>
                <a:gd name="T12" fmla="*/ 16 w 50"/>
                <a:gd name="T13" fmla="*/ 11 h 16"/>
              </a:gdLst>
              <a:ahLst/>
              <a:cxnLst>
                <a:cxn ang="0">
                  <a:pos x="T0" y="T1"/>
                </a:cxn>
                <a:cxn ang="0">
                  <a:pos x="T2" y="T3"/>
                </a:cxn>
                <a:cxn ang="0">
                  <a:pos x="T4" y="T5"/>
                </a:cxn>
                <a:cxn ang="0">
                  <a:pos x="T6" y="T7"/>
                </a:cxn>
                <a:cxn ang="0">
                  <a:pos x="T8" y="T9"/>
                </a:cxn>
                <a:cxn ang="0">
                  <a:pos x="T10" y="T11"/>
                </a:cxn>
                <a:cxn ang="0">
                  <a:pos x="T12" y="T13"/>
                </a:cxn>
              </a:cxnLst>
              <a:rect l="0" t="0" r="r" b="b"/>
              <a:pathLst>
                <a:path w="50" h="16">
                  <a:moveTo>
                    <a:pt x="16" y="11"/>
                  </a:moveTo>
                  <a:cubicBezTo>
                    <a:pt x="15" y="11"/>
                    <a:pt x="14" y="12"/>
                    <a:pt x="13" y="12"/>
                  </a:cubicBezTo>
                  <a:cubicBezTo>
                    <a:pt x="8" y="13"/>
                    <a:pt x="4" y="15"/>
                    <a:pt x="0" y="16"/>
                  </a:cubicBezTo>
                  <a:cubicBezTo>
                    <a:pt x="0" y="16"/>
                    <a:pt x="0" y="16"/>
                    <a:pt x="0" y="16"/>
                  </a:cubicBezTo>
                  <a:cubicBezTo>
                    <a:pt x="50" y="0"/>
                    <a:pt x="50" y="0"/>
                    <a:pt x="50" y="0"/>
                  </a:cubicBezTo>
                  <a:cubicBezTo>
                    <a:pt x="43" y="2"/>
                    <a:pt x="36" y="4"/>
                    <a:pt x="29" y="7"/>
                  </a:cubicBezTo>
                  <a:cubicBezTo>
                    <a:pt x="25" y="8"/>
                    <a:pt x="20" y="9"/>
                    <a:pt x="16" y="11"/>
                  </a:cubicBezTo>
                  <a:close/>
                </a:path>
              </a:pathLst>
            </a:cu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797">
                <a:solidFill>
                  <a:srgbClr val="4C4C4E"/>
                </a:solidFill>
              </a:endParaRPr>
            </a:p>
          </p:txBody>
        </p:sp>
        <p:sp>
          <p:nvSpPr>
            <p:cNvPr id="369" name="Freeform 14"/>
            <p:cNvSpPr>
              <a:spLocks/>
            </p:cNvSpPr>
            <p:nvPr/>
          </p:nvSpPr>
          <p:spPr bwMode="auto">
            <a:xfrm>
              <a:off x="2087" y="765"/>
              <a:ext cx="5" cy="1"/>
            </a:xfrm>
            <a:custGeom>
              <a:avLst/>
              <a:gdLst>
                <a:gd name="T0" fmla="*/ 0 w 18"/>
                <a:gd name="T1" fmla="*/ 7 h 7"/>
                <a:gd name="T2" fmla="*/ 18 w 18"/>
                <a:gd name="T3" fmla="*/ 0 h 7"/>
                <a:gd name="T4" fmla="*/ 18 w 18"/>
                <a:gd name="T5" fmla="*/ 0 h 7"/>
                <a:gd name="T6" fmla="*/ 18 w 18"/>
                <a:gd name="T7" fmla="*/ 0 h 7"/>
                <a:gd name="T8" fmla="*/ 0 w 18"/>
                <a:gd name="T9" fmla="*/ 7 h 7"/>
              </a:gdLst>
              <a:ahLst/>
              <a:cxnLst>
                <a:cxn ang="0">
                  <a:pos x="T0" y="T1"/>
                </a:cxn>
                <a:cxn ang="0">
                  <a:pos x="T2" y="T3"/>
                </a:cxn>
                <a:cxn ang="0">
                  <a:pos x="T4" y="T5"/>
                </a:cxn>
                <a:cxn ang="0">
                  <a:pos x="T6" y="T7"/>
                </a:cxn>
                <a:cxn ang="0">
                  <a:pos x="T8" y="T9"/>
                </a:cxn>
              </a:cxnLst>
              <a:rect l="0" t="0" r="r" b="b"/>
              <a:pathLst>
                <a:path w="18" h="7">
                  <a:moveTo>
                    <a:pt x="0" y="7"/>
                  </a:moveTo>
                  <a:cubicBezTo>
                    <a:pt x="6" y="5"/>
                    <a:pt x="13" y="3"/>
                    <a:pt x="18" y="0"/>
                  </a:cubicBezTo>
                  <a:cubicBezTo>
                    <a:pt x="18" y="0"/>
                    <a:pt x="18" y="0"/>
                    <a:pt x="18" y="0"/>
                  </a:cubicBezTo>
                  <a:cubicBezTo>
                    <a:pt x="18" y="0"/>
                    <a:pt x="18" y="0"/>
                    <a:pt x="18" y="0"/>
                  </a:cubicBezTo>
                  <a:cubicBezTo>
                    <a:pt x="13" y="3"/>
                    <a:pt x="6" y="5"/>
                    <a:pt x="0" y="7"/>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797">
                <a:solidFill>
                  <a:srgbClr val="4C4C4E"/>
                </a:solidFill>
              </a:endParaRPr>
            </a:p>
          </p:txBody>
        </p:sp>
        <p:sp>
          <p:nvSpPr>
            <p:cNvPr id="370" name="Freeform 15"/>
            <p:cNvSpPr>
              <a:spLocks/>
            </p:cNvSpPr>
            <p:nvPr/>
          </p:nvSpPr>
          <p:spPr bwMode="auto">
            <a:xfrm>
              <a:off x="2082" y="766"/>
              <a:ext cx="5" cy="2"/>
            </a:xfrm>
            <a:custGeom>
              <a:avLst/>
              <a:gdLst>
                <a:gd name="T0" fmla="*/ 20 w 20"/>
                <a:gd name="T1" fmla="*/ 0 h 6"/>
                <a:gd name="T2" fmla="*/ 0 w 20"/>
                <a:gd name="T3" fmla="*/ 6 h 6"/>
                <a:gd name="T4" fmla="*/ 20 w 20"/>
                <a:gd name="T5" fmla="*/ 0 h 6"/>
              </a:gdLst>
              <a:ahLst/>
              <a:cxnLst>
                <a:cxn ang="0">
                  <a:pos x="T0" y="T1"/>
                </a:cxn>
                <a:cxn ang="0">
                  <a:pos x="T2" y="T3"/>
                </a:cxn>
                <a:cxn ang="0">
                  <a:pos x="T4" y="T5"/>
                </a:cxn>
              </a:cxnLst>
              <a:rect l="0" t="0" r="r" b="b"/>
              <a:pathLst>
                <a:path w="20" h="6">
                  <a:moveTo>
                    <a:pt x="20" y="0"/>
                  </a:moveTo>
                  <a:cubicBezTo>
                    <a:pt x="13" y="2"/>
                    <a:pt x="7" y="4"/>
                    <a:pt x="0" y="6"/>
                  </a:cubicBezTo>
                  <a:cubicBezTo>
                    <a:pt x="7" y="4"/>
                    <a:pt x="13" y="2"/>
                    <a:pt x="20" y="0"/>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797">
                <a:solidFill>
                  <a:srgbClr val="4C4C4E"/>
                </a:solidFill>
              </a:endParaRPr>
            </a:p>
          </p:txBody>
        </p:sp>
        <p:sp>
          <p:nvSpPr>
            <p:cNvPr id="371" name="Freeform 16"/>
            <p:cNvSpPr>
              <a:spLocks/>
            </p:cNvSpPr>
            <p:nvPr/>
          </p:nvSpPr>
          <p:spPr bwMode="auto">
            <a:xfrm>
              <a:off x="2060" y="765"/>
              <a:ext cx="33" cy="19"/>
            </a:xfrm>
            <a:custGeom>
              <a:avLst/>
              <a:gdLst>
                <a:gd name="T0" fmla="*/ 124 w 129"/>
                <a:gd name="T1" fmla="*/ 0 h 75"/>
                <a:gd name="T2" fmla="*/ 124 w 129"/>
                <a:gd name="T3" fmla="*/ 0 h 75"/>
                <a:gd name="T4" fmla="*/ 106 w 129"/>
                <a:gd name="T5" fmla="*/ 7 h 75"/>
                <a:gd name="T6" fmla="*/ 86 w 129"/>
                <a:gd name="T7" fmla="*/ 13 h 75"/>
                <a:gd name="T8" fmla="*/ 36 w 129"/>
                <a:gd name="T9" fmla="*/ 29 h 75"/>
                <a:gd name="T10" fmla="*/ 0 w 129"/>
                <a:gd name="T11" fmla="*/ 58 h 75"/>
                <a:gd name="T12" fmla="*/ 0 w 129"/>
                <a:gd name="T13" fmla="*/ 75 h 75"/>
                <a:gd name="T14" fmla="*/ 129 w 129"/>
                <a:gd name="T15" fmla="*/ 75 h 75"/>
                <a:gd name="T16" fmla="*/ 129 w 129"/>
                <a:gd name="T17" fmla="*/ 75 h 75"/>
                <a:gd name="T18" fmla="*/ 129 w 129"/>
                <a:gd name="T19" fmla="*/ 75 h 75"/>
                <a:gd name="T20" fmla="*/ 124 w 129"/>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75">
                  <a:moveTo>
                    <a:pt x="124" y="0"/>
                  </a:moveTo>
                  <a:cubicBezTo>
                    <a:pt x="124" y="0"/>
                    <a:pt x="124" y="0"/>
                    <a:pt x="124" y="0"/>
                  </a:cubicBezTo>
                  <a:cubicBezTo>
                    <a:pt x="119" y="3"/>
                    <a:pt x="112" y="5"/>
                    <a:pt x="106" y="7"/>
                  </a:cubicBezTo>
                  <a:cubicBezTo>
                    <a:pt x="99" y="9"/>
                    <a:pt x="93" y="11"/>
                    <a:pt x="86" y="13"/>
                  </a:cubicBezTo>
                  <a:cubicBezTo>
                    <a:pt x="36" y="29"/>
                    <a:pt x="36" y="29"/>
                    <a:pt x="36" y="29"/>
                  </a:cubicBezTo>
                  <a:cubicBezTo>
                    <a:pt x="15" y="38"/>
                    <a:pt x="0" y="47"/>
                    <a:pt x="0" y="58"/>
                  </a:cubicBezTo>
                  <a:cubicBezTo>
                    <a:pt x="0" y="75"/>
                    <a:pt x="0" y="75"/>
                    <a:pt x="0" y="75"/>
                  </a:cubicBezTo>
                  <a:cubicBezTo>
                    <a:pt x="129" y="75"/>
                    <a:pt x="129" y="75"/>
                    <a:pt x="129" y="75"/>
                  </a:cubicBezTo>
                  <a:cubicBezTo>
                    <a:pt x="129" y="75"/>
                    <a:pt x="129" y="75"/>
                    <a:pt x="129" y="75"/>
                  </a:cubicBezTo>
                  <a:cubicBezTo>
                    <a:pt x="129" y="75"/>
                    <a:pt x="129" y="75"/>
                    <a:pt x="129" y="75"/>
                  </a:cubicBezTo>
                  <a:cubicBezTo>
                    <a:pt x="127" y="50"/>
                    <a:pt x="126" y="25"/>
                    <a:pt x="124" y="0"/>
                  </a:cubicBezTo>
                  <a:close/>
                </a:path>
              </a:pathLst>
            </a:cu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797">
                <a:solidFill>
                  <a:srgbClr val="4C4C4E"/>
                </a:solidFill>
              </a:endParaRPr>
            </a:p>
          </p:txBody>
        </p:sp>
        <p:sp>
          <p:nvSpPr>
            <p:cNvPr id="372" name="Freeform 17"/>
            <p:cNvSpPr>
              <a:spLocks/>
            </p:cNvSpPr>
            <p:nvPr/>
          </p:nvSpPr>
          <p:spPr bwMode="auto">
            <a:xfrm>
              <a:off x="2085" y="646"/>
              <a:ext cx="1" cy="27"/>
            </a:xfrm>
            <a:custGeom>
              <a:avLst/>
              <a:gdLst>
                <a:gd name="T0" fmla="*/ 7 w 7"/>
                <a:gd name="T1" fmla="*/ 105 h 105"/>
                <a:gd name="T2" fmla="*/ 7 w 7"/>
                <a:gd name="T3" fmla="*/ 105 h 105"/>
                <a:gd name="T4" fmla="*/ 7 w 7"/>
                <a:gd name="T5" fmla="*/ 105 h 105"/>
                <a:gd name="T6" fmla="*/ 0 w 7"/>
                <a:gd name="T7" fmla="*/ 0 h 105"/>
                <a:gd name="T8" fmla="*/ 0 w 7"/>
                <a:gd name="T9" fmla="*/ 0 h 105"/>
                <a:gd name="T10" fmla="*/ 7 w 7"/>
                <a:gd name="T11" fmla="*/ 105 h 105"/>
              </a:gdLst>
              <a:ahLst/>
              <a:cxnLst>
                <a:cxn ang="0">
                  <a:pos x="T0" y="T1"/>
                </a:cxn>
                <a:cxn ang="0">
                  <a:pos x="T2" y="T3"/>
                </a:cxn>
                <a:cxn ang="0">
                  <a:pos x="T4" y="T5"/>
                </a:cxn>
                <a:cxn ang="0">
                  <a:pos x="T6" y="T7"/>
                </a:cxn>
                <a:cxn ang="0">
                  <a:pos x="T8" y="T9"/>
                </a:cxn>
                <a:cxn ang="0">
                  <a:pos x="T10" y="T11"/>
                </a:cxn>
              </a:cxnLst>
              <a:rect l="0" t="0" r="r" b="b"/>
              <a:pathLst>
                <a:path w="7" h="105">
                  <a:moveTo>
                    <a:pt x="7" y="105"/>
                  </a:moveTo>
                  <a:cubicBezTo>
                    <a:pt x="7" y="105"/>
                    <a:pt x="7" y="105"/>
                    <a:pt x="7" y="105"/>
                  </a:cubicBezTo>
                  <a:cubicBezTo>
                    <a:pt x="7" y="105"/>
                    <a:pt x="7" y="105"/>
                    <a:pt x="7" y="105"/>
                  </a:cubicBezTo>
                  <a:cubicBezTo>
                    <a:pt x="4" y="62"/>
                    <a:pt x="2" y="27"/>
                    <a:pt x="0" y="0"/>
                  </a:cubicBezTo>
                  <a:cubicBezTo>
                    <a:pt x="0" y="0"/>
                    <a:pt x="0" y="0"/>
                    <a:pt x="0" y="0"/>
                  </a:cubicBezTo>
                  <a:cubicBezTo>
                    <a:pt x="2" y="27"/>
                    <a:pt x="4" y="62"/>
                    <a:pt x="7" y="105"/>
                  </a:cubicBezTo>
                  <a:close/>
                </a:path>
              </a:pathLst>
            </a:cu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797">
                <a:solidFill>
                  <a:srgbClr val="4C4C4E"/>
                </a:solidFill>
              </a:endParaRPr>
            </a:p>
          </p:txBody>
        </p:sp>
        <p:sp>
          <p:nvSpPr>
            <p:cNvPr id="373" name="Freeform 18"/>
            <p:cNvSpPr>
              <a:spLocks/>
            </p:cNvSpPr>
            <p:nvPr/>
          </p:nvSpPr>
          <p:spPr bwMode="auto">
            <a:xfrm>
              <a:off x="2085" y="646"/>
              <a:ext cx="1" cy="27"/>
            </a:xfrm>
            <a:custGeom>
              <a:avLst/>
              <a:gdLst>
                <a:gd name="T0" fmla="*/ 7 w 7"/>
                <a:gd name="T1" fmla="*/ 105 h 105"/>
                <a:gd name="T2" fmla="*/ 7 w 7"/>
                <a:gd name="T3" fmla="*/ 105 h 105"/>
                <a:gd name="T4" fmla="*/ 7 w 7"/>
                <a:gd name="T5" fmla="*/ 105 h 105"/>
                <a:gd name="T6" fmla="*/ 0 w 7"/>
                <a:gd name="T7" fmla="*/ 0 h 105"/>
                <a:gd name="T8" fmla="*/ 0 w 7"/>
                <a:gd name="T9" fmla="*/ 0 h 105"/>
                <a:gd name="T10" fmla="*/ 7 w 7"/>
                <a:gd name="T11" fmla="*/ 105 h 105"/>
              </a:gdLst>
              <a:ahLst/>
              <a:cxnLst>
                <a:cxn ang="0">
                  <a:pos x="T0" y="T1"/>
                </a:cxn>
                <a:cxn ang="0">
                  <a:pos x="T2" y="T3"/>
                </a:cxn>
                <a:cxn ang="0">
                  <a:pos x="T4" y="T5"/>
                </a:cxn>
                <a:cxn ang="0">
                  <a:pos x="T6" y="T7"/>
                </a:cxn>
                <a:cxn ang="0">
                  <a:pos x="T8" y="T9"/>
                </a:cxn>
                <a:cxn ang="0">
                  <a:pos x="T10" y="T11"/>
                </a:cxn>
              </a:cxnLst>
              <a:rect l="0" t="0" r="r" b="b"/>
              <a:pathLst>
                <a:path w="7" h="105">
                  <a:moveTo>
                    <a:pt x="7" y="105"/>
                  </a:moveTo>
                  <a:cubicBezTo>
                    <a:pt x="7" y="105"/>
                    <a:pt x="7" y="105"/>
                    <a:pt x="7" y="105"/>
                  </a:cubicBezTo>
                  <a:cubicBezTo>
                    <a:pt x="7" y="105"/>
                    <a:pt x="7" y="105"/>
                    <a:pt x="7" y="105"/>
                  </a:cubicBezTo>
                  <a:cubicBezTo>
                    <a:pt x="4" y="62"/>
                    <a:pt x="2" y="27"/>
                    <a:pt x="0" y="0"/>
                  </a:cubicBezTo>
                  <a:cubicBezTo>
                    <a:pt x="0" y="0"/>
                    <a:pt x="0" y="0"/>
                    <a:pt x="0" y="0"/>
                  </a:cubicBezTo>
                  <a:cubicBezTo>
                    <a:pt x="2" y="27"/>
                    <a:pt x="4" y="62"/>
                    <a:pt x="7" y="105"/>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797">
                <a:solidFill>
                  <a:srgbClr val="4C4C4E"/>
                </a:solidFill>
              </a:endParaRPr>
            </a:p>
          </p:txBody>
        </p:sp>
        <p:sp>
          <p:nvSpPr>
            <p:cNvPr id="374" name="Freeform 19"/>
            <p:cNvSpPr>
              <a:spLocks/>
            </p:cNvSpPr>
            <p:nvPr/>
          </p:nvSpPr>
          <p:spPr bwMode="auto">
            <a:xfrm>
              <a:off x="2077" y="768"/>
              <a:ext cx="5" cy="2"/>
            </a:xfrm>
            <a:custGeom>
              <a:avLst/>
              <a:gdLst>
                <a:gd name="T0" fmla="*/ 21 w 21"/>
                <a:gd name="T1" fmla="*/ 0 h 7"/>
                <a:gd name="T2" fmla="*/ 0 w 21"/>
                <a:gd name="T3" fmla="*/ 7 h 7"/>
                <a:gd name="T4" fmla="*/ 21 w 21"/>
                <a:gd name="T5" fmla="*/ 0 h 7"/>
              </a:gdLst>
              <a:ahLst/>
              <a:cxnLst>
                <a:cxn ang="0">
                  <a:pos x="T0" y="T1"/>
                </a:cxn>
                <a:cxn ang="0">
                  <a:pos x="T2" y="T3"/>
                </a:cxn>
                <a:cxn ang="0">
                  <a:pos x="T4" y="T5"/>
                </a:cxn>
              </a:cxnLst>
              <a:rect l="0" t="0" r="r" b="b"/>
              <a:pathLst>
                <a:path w="21" h="7">
                  <a:moveTo>
                    <a:pt x="21" y="0"/>
                  </a:moveTo>
                  <a:cubicBezTo>
                    <a:pt x="14" y="2"/>
                    <a:pt x="7" y="4"/>
                    <a:pt x="0" y="7"/>
                  </a:cubicBezTo>
                  <a:cubicBezTo>
                    <a:pt x="7" y="4"/>
                    <a:pt x="14" y="2"/>
                    <a:pt x="21" y="0"/>
                  </a:cubicBezTo>
                  <a:close/>
                </a:path>
              </a:pathLst>
            </a:cu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797">
                <a:solidFill>
                  <a:srgbClr val="4C4C4E"/>
                </a:solidFill>
              </a:endParaRPr>
            </a:p>
          </p:txBody>
        </p:sp>
        <p:sp>
          <p:nvSpPr>
            <p:cNvPr id="375" name="Freeform 20"/>
            <p:cNvSpPr>
              <a:spLocks/>
            </p:cNvSpPr>
            <p:nvPr/>
          </p:nvSpPr>
          <p:spPr bwMode="auto">
            <a:xfrm>
              <a:off x="2077" y="768"/>
              <a:ext cx="5" cy="2"/>
            </a:xfrm>
            <a:custGeom>
              <a:avLst/>
              <a:gdLst>
                <a:gd name="T0" fmla="*/ 21 w 21"/>
                <a:gd name="T1" fmla="*/ 0 h 7"/>
                <a:gd name="T2" fmla="*/ 0 w 21"/>
                <a:gd name="T3" fmla="*/ 7 h 7"/>
                <a:gd name="T4" fmla="*/ 21 w 21"/>
                <a:gd name="T5" fmla="*/ 0 h 7"/>
              </a:gdLst>
              <a:ahLst/>
              <a:cxnLst>
                <a:cxn ang="0">
                  <a:pos x="T0" y="T1"/>
                </a:cxn>
                <a:cxn ang="0">
                  <a:pos x="T2" y="T3"/>
                </a:cxn>
                <a:cxn ang="0">
                  <a:pos x="T4" y="T5"/>
                </a:cxn>
              </a:cxnLst>
              <a:rect l="0" t="0" r="r" b="b"/>
              <a:pathLst>
                <a:path w="21" h="7">
                  <a:moveTo>
                    <a:pt x="21" y="0"/>
                  </a:moveTo>
                  <a:cubicBezTo>
                    <a:pt x="14" y="2"/>
                    <a:pt x="7" y="4"/>
                    <a:pt x="0" y="7"/>
                  </a:cubicBezTo>
                  <a:cubicBezTo>
                    <a:pt x="7" y="4"/>
                    <a:pt x="14" y="2"/>
                    <a:pt x="21" y="0"/>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797">
                <a:solidFill>
                  <a:srgbClr val="4C4C4E"/>
                </a:solidFill>
              </a:endParaRPr>
            </a:p>
          </p:txBody>
        </p:sp>
        <p:sp>
          <p:nvSpPr>
            <p:cNvPr id="376" name="Freeform 21"/>
            <p:cNvSpPr>
              <a:spLocks/>
            </p:cNvSpPr>
            <p:nvPr/>
          </p:nvSpPr>
          <p:spPr bwMode="auto">
            <a:xfrm>
              <a:off x="2073" y="770"/>
              <a:ext cx="4" cy="1"/>
            </a:xfrm>
            <a:custGeom>
              <a:avLst/>
              <a:gdLst>
                <a:gd name="T0" fmla="*/ 0 w 13"/>
                <a:gd name="T1" fmla="*/ 4 h 4"/>
                <a:gd name="T2" fmla="*/ 13 w 13"/>
                <a:gd name="T3" fmla="*/ 0 h 4"/>
                <a:gd name="T4" fmla="*/ 0 w 13"/>
                <a:gd name="T5" fmla="*/ 4 h 4"/>
              </a:gdLst>
              <a:ahLst/>
              <a:cxnLst>
                <a:cxn ang="0">
                  <a:pos x="T0" y="T1"/>
                </a:cxn>
                <a:cxn ang="0">
                  <a:pos x="T2" y="T3"/>
                </a:cxn>
                <a:cxn ang="0">
                  <a:pos x="T4" y="T5"/>
                </a:cxn>
              </a:cxnLst>
              <a:rect l="0" t="0" r="r" b="b"/>
              <a:pathLst>
                <a:path w="13" h="4">
                  <a:moveTo>
                    <a:pt x="0" y="4"/>
                  </a:moveTo>
                  <a:cubicBezTo>
                    <a:pt x="4" y="2"/>
                    <a:pt x="9" y="1"/>
                    <a:pt x="13" y="0"/>
                  </a:cubicBezTo>
                  <a:cubicBezTo>
                    <a:pt x="9" y="1"/>
                    <a:pt x="4" y="2"/>
                    <a:pt x="0" y="4"/>
                  </a:cubicBezTo>
                  <a:close/>
                </a:path>
              </a:pathLst>
            </a:cu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797">
                <a:solidFill>
                  <a:srgbClr val="4C4C4E"/>
                </a:solidFill>
              </a:endParaRPr>
            </a:p>
          </p:txBody>
        </p:sp>
        <p:sp>
          <p:nvSpPr>
            <p:cNvPr id="377" name="Freeform 22"/>
            <p:cNvSpPr>
              <a:spLocks/>
            </p:cNvSpPr>
            <p:nvPr/>
          </p:nvSpPr>
          <p:spPr bwMode="auto">
            <a:xfrm>
              <a:off x="2073" y="770"/>
              <a:ext cx="4" cy="1"/>
            </a:xfrm>
            <a:custGeom>
              <a:avLst/>
              <a:gdLst>
                <a:gd name="T0" fmla="*/ 0 w 13"/>
                <a:gd name="T1" fmla="*/ 4 h 4"/>
                <a:gd name="T2" fmla="*/ 13 w 13"/>
                <a:gd name="T3" fmla="*/ 0 h 4"/>
                <a:gd name="T4" fmla="*/ 0 w 13"/>
                <a:gd name="T5" fmla="*/ 4 h 4"/>
              </a:gdLst>
              <a:ahLst/>
              <a:cxnLst>
                <a:cxn ang="0">
                  <a:pos x="T0" y="T1"/>
                </a:cxn>
                <a:cxn ang="0">
                  <a:pos x="T2" y="T3"/>
                </a:cxn>
                <a:cxn ang="0">
                  <a:pos x="T4" y="T5"/>
                </a:cxn>
              </a:cxnLst>
              <a:rect l="0" t="0" r="r" b="b"/>
              <a:pathLst>
                <a:path w="13" h="4">
                  <a:moveTo>
                    <a:pt x="0" y="4"/>
                  </a:moveTo>
                  <a:cubicBezTo>
                    <a:pt x="4" y="2"/>
                    <a:pt x="9" y="1"/>
                    <a:pt x="13" y="0"/>
                  </a:cubicBezTo>
                  <a:cubicBezTo>
                    <a:pt x="9" y="1"/>
                    <a:pt x="4" y="2"/>
                    <a:pt x="0" y="4"/>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797">
                <a:solidFill>
                  <a:srgbClr val="4C4C4E"/>
                </a:solidFill>
              </a:endParaRPr>
            </a:p>
          </p:txBody>
        </p:sp>
        <p:sp>
          <p:nvSpPr>
            <p:cNvPr id="378" name="Freeform 23"/>
            <p:cNvSpPr>
              <a:spLocks/>
            </p:cNvSpPr>
            <p:nvPr/>
          </p:nvSpPr>
          <p:spPr bwMode="auto">
            <a:xfrm>
              <a:off x="2069" y="771"/>
              <a:ext cx="3" cy="1"/>
            </a:xfrm>
            <a:custGeom>
              <a:avLst/>
              <a:gdLst>
                <a:gd name="T0" fmla="*/ 0 w 13"/>
                <a:gd name="T1" fmla="*/ 4 h 4"/>
                <a:gd name="T2" fmla="*/ 13 w 13"/>
                <a:gd name="T3" fmla="*/ 0 h 4"/>
                <a:gd name="T4" fmla="*/ 0 w 13"/>
                <a:gd name="T5" fmla="*/ 4 h 4"/>
              </a:gdLst>
              <a:ahLst/>
              <a:cxnLst>
                <a:cxn ang="0">
                  <a:pos x="T0" y="T1"/>
                </a:cxn>
                <a:cxn ang="0">
                  <a:pos x="T2" y="T3"/>
                </a:cxn>
                <a:cxn ang="0">
                  <a:pos x="T4" y="T5"/>
                </a:cxn>
              </a:cxnLst>
              <a:rect l="0" t="0" r="r" b="b"/>
              <a:pathLst>
                <a:path w="13" h="4">
                  <a:moveTo>
                    <a:pt x="0" y="4"/>
                  </a:moveTo>
                  <a:cubicBezTo>
                    <a:pt x="4" y="3"/>
                    <a:pt x="8" y="1"/>
                    <a:pt x="13" y="0"/>
                  </a:cubicBezTo>
                  <a:cubicBezTo>
                    <a:pt x="8" y="1"/>
                    <a:pt x="4" y="3"/>
                    <a:pt x="0" y="4"/>
                  </a:cubicBezTo>
                  <a:close/>
                </a:path>
              </a:pathLst>
            </a:cu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797">
                <a:solidFill>
                  <a:srgbClr val="4C4C4E"/>
                </a:solidFill>
              </a:endParaRPr>
            </a:p>
          </p:txBody>
        </p:sp>
        <p:sp>
          <p:nvSpPr>
            <p:cNvPr id="379" name="Freeform 24"/>
            <p:cNvSpPr>
              <a:spLocks/>
            </p:cNvSpPr>
            <p:nvPr/>
          </p:nvSpPr>
          <p:spPr bwMode="auto">
            <a:xfrm>
              <a:off x="2069" y="771"/>
              <a:ext cx="3" cy="1"/>
            </a:xfrm>
            <a:custGeom>
              <a:avLst/>
              <a:gdLst>
                <a:gd name="T0" fmla="*/ 0 w 13"/>
                <a:gd name="T1" fmla="*/ 4 h 4"/>
                <a:gd name="T2" fmla="*/ 13 w 13"/>
                <a:gd name="T3" fmla="*/ 0 h 4"/>
                <a:gd name="T4" fmla="*/ 0 w 13"/>
                <a:gd name="T5" fmla="*/ 4 h 4"/>
              </a:gdLst>
              <a:ahLst/>
              <a:cxnLst>
                <a:cxn ang="0">
                  <a:pos x="T0" y="T1"/>
                </a:cxn>
                <a:cxn ang="0">
                  <a:pos x="T2" y="T3"/>
                </a:cxn>
                <a:cxn ang="0">
                  <a:pos x="T4" y="T5"/>
                </a:cxn>
              </a:cxnLst>
              <a:rect l="0" t="0" r="r" b="b"/>
              <a:pathLst>
                <a:path w="13" h="4">
                  <a:moveTo>
                    <a:pt x="0" y="4"/>
                  </a:moveTo>
                  <a:cubicBezTo>
                    <a:pt x="4" y="3"/>
                    <a:pt x="8" y="1"/>
                    <a:pt x="13" y="0"/>
                  </a:cubicBezTo>
                  <a:cubicBezTo>
                    <a:pt x="8" y="1"/>
                    <a:pt x="4" y="3"/>
                    <a:pt x="0" y="4"/>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797">
                <a:solidFill>
                  <a:srgbClr val="4C4C4E"/>
                </a:solidFill>
              </a:endParaRPr>
            </a:p>
          </p:txBody>
        </p:sp>
        <p:sp>
          <p:nvSpPr>
            <p:cNvPr id="380" name="Oval 25"/>
            <p:cNvSpPr>
              <a:spLocks noChangeArrowheads="1"/>
            </p:cNvSpPr>
            <p:nvPr/>
          </p:nvSpPr>
          <p:spPr bwMode="auto">
            <a:xfrm>
              <a:off x="1742" y="293"/>
              <a:ext cx="227" cy="227"/>
            </a:xfrm>
            <a:prstGeom prst="ellipse">
              <a:avLst/>
            </a:pr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797">
                <a:solidFill>
                  <a:srgbClr val="4C4C4E"/>
                </a:solidFill>
              </a:endParaRPr>
            </a:p>
          </p:txBody>
        </p:sp>
        <p:sp>
          <p:nvSpPr>
            <p:cNvPr id="381" name="Freeform 26"/>
            <p:cNvSpPr>
              <a:spLocks noEditPoints="1"/>
            </p:cNvSpPr>
            <p:nvPr/>
          </p:nvSpPr>
          <p:spPr bwMode="auto">
            <a:xfrm>
              <a:off x="2176" y="611"/>
              <a:ext cx="406" cy="311"/>
            </a:xfrm>
            <a:custGeom>
              <a:avLst/>
              <a:gdLst>
                <a:gd name="T0" fmla="*/ 189 w 1575"/>
                <a:gd name="T1" fmla="*/ 0 h 1211"/>
                <a:gd name="T2" fmla="*/ 140 w 1575"/>
                <a:gd name="T3" fmla="*/ 289 h 1211"/>
                <a:gd name="T4" fmla="*/ 291 w 1575"/>
                <a:gd name="T5" fmla="*/ 173 h 1211"/>
                <a:gd name="T6" fmla="*/ 1415 w 1575"/>
                <a:gd name="T7" fmla="*/ 136 h 1211"/>
                <a:gd name="T8" fmla="*/ 1452 w 1575"/>
                <a:gd name="T9" fmla="*/ 770 h 1211"/>
                <a:gd name="T10" fmla="*/ 511 w 1575"/>
                <a:gd name="T11" fmla="*/ 808 h 1211"/>
                <a:gd name="T12" fmla="*/ 431 w 1575"/>
                <a:gd name="T13" fmla="*/ 359 h 1211"/>
                <a:gd name="T14" fmla="*/ 291 w 1575"/>
                <a:gd name="T15" fmla="*/ 359 h 1211"/>
                <a:gd name="T16" fmla="*/ 114 w 1575"/>
                <a:gd name="T17" fmla="*/ 359 h 1211"/>
                <a:gd name="T18" fmla="*/ 0 w 1575"/>
                <a:gd name="T19" fmla="*/ 439 h 1211"/>
                <a:gd name="T20" fmla="*/ 79 w 1575"/>
                <a:gd name="T21" fmla="*/ 1211 h 1211"/>
                <a:gd name="T22" fmla="*/ 511 w 1575"/>
                <a:gd name="T23" fmla="*/ 1131 h 1211"/>
                <a:gd name="T24" fmla="*/ 1526 w 1575"/>
                <a:gd name="T25" fmla="*/ 944 h 1211"/>
                <a:gd name="T26" fmla="*/ 1575 w 1575"/>
                <a:gd name="T27" fmla="*/ 49 h 1211"/>
                <a:gd name="T28" fmla="*/ 828 w 1575"/>
                <a:gd name="T29" fmla="*/ 91 h 1211"/>
                <a:gd name="T30" fmla="*/ 828 w 1575"/>
                <a:gd name="T31" fmla="*/ 53 h 1211"/>
                <a:gd name="T32" fmla="*/ 828 w 1575"/>
                <a:gd name="T33" fmla="*/ 91 h 1211"/>
                <a:gd name="T34" fmla="*/ 1024 w 1575"/>
                <a:gd name="T35" fmla="*/ 72 h 1211"/>
                <a:gd name="T36" fmla="*/ 1077 w 1575"/>
                <a:gd name="T37" fmla="*/ 72 h 1211"/>
                <a:gd name="T38" fmla="*/ 183 w 1575"/>
                <a:gd name="T39" fmla="*/ 393 h 1211"/>
                <a:gd name="T40" fmla="*/ 327 w 1575"/>
                <a:gd name="T41" fmla="*/ 408 h 1211"/>
                <a:gd name="T42" fmla="*/ 183 w 1575"/>
                <a:gd name="T43" fmla="*/ 422 h 1211"/>
                <a:gd name="T44" fmla="*/ 183 w 1575"/>
                <a:gd name="T45" fmla="*/ 393 h 1211"/>
                <a:gd name="T46" fmla="*/ 234 w 1575"/>
                <a:gd name="T47" fmla="*/ 1175 h 1211"/>
                <a:gd name="T48" fmla="*/ 234 w 1575"/>
                <a:gd name="T49" fmla="*/ 1133 h 1211"/>
                <a:gd name="T50" fmla="*/ 285 w 1575"/>
                <a:gd name="T51" fmla="*/ 1154 h 1211"/>
                <a:gd name="T52" fmla="*/ 458 w 1575"/>
                <a:gd name="T53" fmla="*/ 736 h 1211"/>
                <a:gd name="T54" fmla="*/ 458 w 1575"/>
                <a:gd name="T55" fmla="*/ 944 h 1211"/>
                <a:gd name="T56" fmla="*/ 458 w 1575"/>
                <a:gd name="T57" fmla="*/ 1095 h 1211"/>
                <a:gd name="T58" fmla="*/ 57 w 1575"/>
                <a:gd name="T59" fmla="*/ 1099 h 1211"/>
                <a:gd name="T60" fmla="*/ 52 w 1575"/>
                <a:gd name="T61" fmla="*/ 467 h 1211"/>
                <a:gd name="T62" fmla="*/ 125 w 1575"/>
                <a:gd name="T63" fmla="*/ 462 h 1211"/>
                <a:gd name="T64" fmla="*/ 160 w 1575"/>
                <a:gd name="T65" fmla="*/ 462 h 1211"/>
                <a:gd name="T66" fmla="*/ 291 w 1575"/>
                <a:gd name="T67" fmla="*/ 462 h 1211"/>
                <a:gd name="T68" fmla="*/ 453 w 1575"/>
                <a:gd name="T69" fmla="*/ 462 h 1211"/>
                <a:gd name="T70" fmla="*/ 458 w 1575"/>
                <a:gd name="T71" fmla="*/ 736 h 1211"/>
                <a:gd name="T72" fmla="*/ 1548 w 1575"/>
                <a:gd name="T73" fmla="*/ 589 h 1211"/>
                <a:gd name="T74" fmla="*/ 1536 w 1575"/>
                <a:gd name="T75" fmla="*/ 376 h 1211"/>
                <a:gd name="T76" fmla="*/ 1560 w 1575"/>
                <a:gd name="T77" fmla="*/ 376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75" h="1211">
                  <a:moveTo>
                    <a:pt x="1526" y="0"/>
                  </a:moveTo>
                  <a:cubicBezTo>
                    <a:pt x="189" y="0"/>
                    <a:pt x="189" y="0"/>
                    <a:pt x="189" y="0"/>
                  </a:cubicBezTo>
                  <a:cubicBezTo>
                    <a:pt x="162" y="0"/>
                    <a:pt x="140" y="22"/>
                    <a:pt x="140" y="49"/>
                  </a:cubicBezTo>
                  <a:cubicBezTo>
                    <a:pt x="140" y="289"/>
                    <a:pt x="140" y="289"/>
                    <a:pt x="140" y="289"/>
                  </a:cubicBezTo>
                  <a:cubicBezTo>
                    <a:pt x="291" y="289"/>
                    <a:pt x="291" y="289"/>
                    <a:pt x="291" y="289"/>
                  </a:cubicBezTo>
                  <a:cubicBezTo>
                    <a:pt x="291" y="173"/>
                    <a:pt x="291" y="173"/>
                    <a:pt x="291" y="173"/>
                  </a:cubicBezTo>
                  <a:cubicBezTo>
                    <a:pt x="291" y="153"/>
                    <a:pt x="308" y="136"/>
                    <a:pt x="329" y="136"/>
                  </a:cubicBezTo>
                  <a:cubicBezTo>
                    <a:pt x="1415" y="136"/>
                    <a:pt x="1415" y="136"/>
                    <a:pt x="1415" y="136"/>
                  </a:cubicBezTo>
                  <a:cubicBezTo>
                    <a:pt x="1435" y="136"/>
                    <a:pt x="1452" y="153"/>
                    <a:pt x="1452" y="173"/>
                  </a:cubicBezTo>
                  <a:cubicBezTo>
                    <a:pt x="1452" y="770"/>
                    <a:pt x="1452" y="770"/>
                    <a:pt x="1452" y="770"/>
                  </a:cubicBezTo>
                  <a:cubicBezTo>
                    <a:pt x="1452" y="791"/>
                    <a:pt x="1435" y="808"/>
                    <a:pt x="1415" y="808"/>
                  </a:cubicBezTo>
                  <a:cubicBezTo>
                    <a:pt x="511" y="808"/>
                    <a:pt x="511" y="808"/>
                    <a:pt x="511" y="808"/>
                  </a:cubicBezTo>
                  <a:cubicBezTo>
                    <a:pt x="511" y="439"/>
                    <a:pt x="511" y="439"/>
                    <a:pt x="511" y="439"/>
                  </a:cubicBezTo>
                  <a:cubicBezTo>
                    <a:pt x="511" y="384"/>
                    <a:pt x="486" y="359"/>
                    <a:pt x="431" y="359"/>
                  </a:cubicBezTo>
                  <a:cubicBezTo>
                    <a:pt x="320" y="359"/>
                    <a:pt x="320" y="359"/>
                    <a:pt x="320" y="359"/>
                  </a:cubicBezTo>
                  <a:cubicBezTo>
                    <a:pt x="291" y="359"/>
                    <a:pt x="291" y="359"/>
                    <a:pt x="291" y="359"/>
                  </a:cubicBezTo>
                  <a:cubicBezTo>
                    <a:pt x="140" y="359"/>
                    <a:pt x="140" y="359"/>
                    <a:pt x="140" y="359"/>
                  </a:cubicBezTo>
                  <a:cubicBezTo>
                    <a:pt x="114" y="359"/>
                    <a:pt x="114" y="359"/>
                    <a:pt x="114" y="359"/>
                  </a:cubicBezTo>
                  <a:cubicBezTo>
                    <a:pt x="79" y="359"/>
                    <a:pt x="79" y="359"/>
                    <a:pt x="79" y="359"/>
                  </a:cubicBezTo>
                  <a:cubicBezTo>
                    <a:pt x="25" y="359"/>
                    <a:pt x="0" y="384"/>
                    <a:pt x="0" y="439"/>
                  </a:cubicBezTo>
                  <a:cubicBezTo>
                    <a:pt x="0" y="1131"/>
                    <a:pt x="0" y="1131"/>
                    <a:pt x="0" y="1131"/>
                  </a:cubicBezTo>
                  <a:cubicBezTo>
                    <a:pt x="0" y="1186"/>
                    <a:pt x="25" y="1211"/>
                    <a:pt x="79" y="1211"/>
                  </a:cubicBezTo>
                  <a:cubicBezTo>
                    <a:pt x="431" y="1211"/>
                    <a:pt x="431" y="1211"/>
                    <a:pt x="431" y="1211"/>
                  </a:cubicBezTo>
                  <a:cubicBezTo>
                    <a:pt x="486" y="1211"/>
                    <a:pt x="511" y="1186"/>
                    <a:pt x="511" y="1131"/>
                  </a:cubicBezTo>
                  <a:cubicBezTo>
                    <a:pt x="511" y="944"/>
                    <a:pt x="511" y="944"/>
                    <a:pt x="511" y="944"/>
                  </a:cubicBezTo>
                  <a:cubicBezTo>
                    <a:pt x="1526" y="944"/>
                    <a:pt x="1526" y="944"/>
                    <a:pt x="1526" y="944"/>
                  </a:cubicBezTo>
                  <a:cubicBezTo>
                    <a:pt x="1553" y="944"/>
                    <a:pt x="1575" y="922"/>
                    <a:pt x="1575" y="895"/>
                  </a:cubicBezTo>
                  <a:cubicBezTo>
                    <a:pt x="1575" y="49"/>
                    <a:pt x="1575" y="49"/>
                    <a:pt x="1575" y="49"/>
                  </a:cubicBezTo>
                  <a:cubicBezTo>
                    <a:pt x="1575" y="22"/>
                    <a:pt x="1553" y="0"/>
                    <a:pt x="1526" y="0"/>
                  </a:cubicBezTo>
                  <a:close/>
                  <a:moveTo>
                    <a:pt x="828" y="91"/>
                  </a:moveTo>
                  <a:cubicBezTo>
                    <a:pt x="817" y="91"/>
                    <a:pt x="809" y="83"/>
                    <a:pt x="809" y="72"/>
                  </a:cubicBezTo>
                  <a:cubicBezTo>
                    <a:pt x="809" y="62"/>
                    <a:pt x="817" y="53"/>
                    <a:pt x="828" y="53"/>
                  </a:cubicBezTo>
                  <a:cubicBezTo>
                    <a:pt x="838" y="53"/>
                    <a:pt x="847" y="62"/>
                    <a:pt x="847" y="72"/>
                  </a:cubicBezTo>
                  <a:cubicBezTo>
                    <a:pt x="847" y="83"/>
                    <a:pt x="838" y="91"/>
                    <a:pt x="828" y="91"/>
                  </a:cubicBezTo>
                  <a:close/>
                  <a:moveTo>
                    <a:pt x="1050" y="99"/>
                  </a:moveTo>
                  <a:cubicBezTo>
                    <a:pt x="1036" y="99"/>
                    <a:pt x="1024" y="87"/>
                    <a:pt x="1024" y="72"/>
                  </a:cubicBezTo>
                  <a:cubicBezTo>
                    <a:pt x="1024" y="58"/>
                    <a:pt x="1036" y="46"/>
                    <a:pt x="1050" y="46"/>
                  </a:cubicBezTo>
                  <a:cubicBezTo>
                    <a:pt x="1065" y="46"/>
                    <a:pt x="1077" y="58"/>
                    <a:pt x="1077" y="72"/>
                  </a:cubicBezTo>
                  <a:cubicBezTo>
                    <a:pt x="1077" y="87"/>
                    <a:pt x="1065" y="99"/>
                    <a:pt x="1050" y="99"/>
                  </a:cubicBezTo>
                  <a:close/>
                  <a:moveTo>
                    <a:pt x="183" y="393"/>
                  </a:moveTo>
                  <a:cubicBezTo>
                    <a:pt x="314" y="393"/>
                    <a:pt x="314" y="393"/>
                    <a:pt x="314" y="393"/>
                  </a:cubicBezTo>
                  <a:cubicBezTo>
                    <a:pt x="321" y="393"/>
                    <a:pt x="327" y="399"/>
                    <a:pt x="327" y="408"/>
                  </a:cubicBezTo>
                  <a:cubicBezTo>
                    <a:pt x="327" y="416"/>
                    <a:pt x="321" y="422"/>
                    <a:pt x="314" y="422"/>
                  </a:cubicBezTo>
                  <a:cubicBezTo>
                    <a:pt x="183" y="422"/>
                    <a:pt x="183" y="422"/>
                    <a:pt x="183" y="422"/>
                  </a:cubicBezTo>
                  <a:cubicBezTo>
                    <a:pt x="176" y="422"/>
                    <a:pt x="170" y="416"/>
                    <a:pt x="170" y="408"/>
                  </a:cubicBezTo>
                  <a:cubicBezTo>
                    <a:pt x="170" y="399"/>
                    <a:pt x="176" y="393"/>
                    <a:pt x="183" y="393"/>
                  </a:cubicBezTo>
                  <a:close/>
                  <a:moveTo>
                    <a:pt x="255" y="1184"/>
                  </a:moveTo>
                  <a:cubicBezTo>
                    <a:pt x="247" y="1184"/>
                    <a:pt x="240" y="1181"/>
                    <a:pt x="234" y="1175"/>
                  </a:cubicBezTo>
                  <a:cubicBezTo>
                    <a:pt x="229" y="1170"/>
                    <a:pt x="226" y="1162"/>
                    <a:pt x="226" y="1154"/>
                  </a:cubicBezTo>
                  <a:cubicBezTo>
                    <a:pt x="226" y="1146"/>
                    <a:pt x="229" y="1139"/>
                    <a:pt x="234" y="1133"/>
                  </a:cubicBezTo>
                  <a:cubicBezTo>
                    <a:pt x="240" y="1128"/>
                    <a:pt x="247" y="1125"/>
                    <a:pt x="255" y="1125"/>
                  </a:cubicBezTo>
                  <a:cubicBezTo>
                    <a:pt x="272" y="1125"/>
                    <a:pt x="285" y="1138"/>
                    <a:pt x="285" y="1154"/>
                  </a:cubicBezTo>
                  <a:cubicBezTo>
                    <a:pt x="285" y="1171"/>
                    <a:pt x="272" y="1184"/>
                    <a:pt x="255" y="1184"/>
                  </a:cubicBezTo>
                  <a:close/>
                  <a:moveTo>
                    <a:pt x="458" y="736"/>
                  </a:moveTo>
                  <a:cubicBezTo>
                    <a:pt x="458" y="808"/>
                    <a:pt x="458" y="808"/>
                    <a:pt x="458" y="808"/>
                  </a:cubicBezTo>
                  <a:cubicBezTo>
                    <a:pt x="458" y="944"/>
                    <a:pt x="458" y="944"/>
                    <a:pt x="458" y="944"/>
                  </a:cubicBezTo>
                  <a:cubicBezTo>
                    <a:pt x="458" y="1015"/>
                    <a:pt x="458" y="1015"/>
                    <a:pt x="458" y="1015"/>
                  </a:cubicBezTo>
                  <a:cubicBezTo>
                    <a:pt x="458" y="1095"/>
                    <a:pt x="458" y="1095"/>
                    <a:pt x="458" y="1095"/>
                  </a:cubicBezTo>
                  <a:cubicBezTo>
                    <a:pt x="458" y="1097"/>
                    <a:pt x="456" y="1099"/>
                    <a:pt x="453" y="1099"/>
                  </a:cubicBezTo>
                  <a:cubicBezTo>
                    <a:pt x="57" y="1099"/>
                    <a:pt x="57" y="1099"/>
                    <a:pt x="57" y="1099"/>
                  </a:cubicBezTo>
                  <a:cubicBezTo>
                    <a:pt x="54" y="1099"/>
                    <a:pt x="52" y="1097"/>
                    <a:pt x="52" y="1095"/>
                  </a:cubicBezTo>
                  <a:cubicBezTo>
                    <a:pt x="52" y="467"/>
                    <a:pt x="52" y="467"/>
                    <a:pt x="52" y="467"/>
                  </a:cubicBezTo>
                  <a:cubicBezTo>
                    <a:pt x="52" y="464"/>
                    <a:pt x="54" y="462"/>
                    <a:pt x="57" y="462"/>
                  </a:cubicBezTo>
                  <a:cubicBezTo>
                    <a:pt x="125" y="462"/>
                    <a:pt x="125" y="462"/>
                    <a:pt x="125" y="462"/>
                  </a:cubicBezTo>
                  <a:cubicBezTo>
                    <a:pt x="140" y="462"/>
                    <a:pt x="140" y="462"/>
                    <a:pt x="140" y="462"/>
                  </a:cubicBezTo>
                  <a:cubicBezTo>
                    <a:pt x="160" y="462"/>
                    <a:pt x="160" y="462"/>
                    <a:pt x="160" y="462"/>
                  </a:cubicBezTo>
                  <a:cubicBezTo>
                    <a:pt x="183" y="462"/>
                    <a:pt x="183" y="462"/>
                    <a:pt x="183" y="462"/>
                  </a:cubicBezTo>
                  <a:cubicBezTo>
                    <a:pt x="291" y="462"/>
                    <a:pt x="291" y="462"/>
                    <a:pt x="291" y="462"/>
                  </a:cubicBezTo>
                  <a:cubicBezTo>
                    <a:pt x="430" y="462"/>
                    <a:pt x="430" y="462"/>
                    <a:pt x="430" y="462"/>
                  </a:cubicBezTo>
                  <a:cubicBezTo>
                    <a:pt x="453" y="462"/>
                    <a:pt x="453" y="462"/>
                    <a:pt x="453" y="462"/>
                  </a:cubicBezTo>
                  <a:cubicBezTo>
                    <a:pt x="456" y="462"/>
                    <a:pt x="458" y="464"/>
                    <a:pt x="458" y="467"/>
                  </a:cubicBezTo>
                  <a:lnTo>
                    <a:pt x="458" y="736"/>
                  </a:lnTo>
                  <a:close/>
                  <a:moveTo>
                    <a:pt x="1560" y="577"/>
                  </a:moveTo>
                  <a:cubicBezTo>
                    <a:pt x="1560" y="584"/>
                    <a:pt x="1554" y="589"/>
                    <a:pt x="1548" y="589"/>
                  </a:cubicBezTo>
                  <a:cubicBezTo>
                    <a:pt x="1541" y="589"/>
                    <a:pt x="1536" y="584"/>
                    <a:pt x="1536" y="577"/>
                  </a:cubicBezTo>
                  <a:cubicBezTo>
                    <a:pt x="1536" y="376"/>
                    <a:pt x="1536" y="376"/>
                    <a:pt x="1536" y="376"/>
                  </a:cubicBezTo>
                  <a:cubicBezTo>
                    <a:pt x="1536" y="369"/>
                    <a:pt x="1541" y="364"/>
                    <a:pt x="1548" y="364"/>
                  </a:cubicBezTo>
                  <a:cubicBezTo>
                    <a:pt x="1554" y="364"/>
                    <a:pt x="1560" y="369"/>
                    <a:pt x="1560" y="376"/>
                  </a:cubicBezTo>
                  <a:lnTo>
                    <a:pt x="1560" y="577"/>
                  </a:lnTo>
                  <a:close/>
                </a:path>
              </a:pathLst>
            </a:cu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797">
                <a:solidFill>
                  <a:srgbClr val="4C4C4E"/>
                </a:solidFill>
              </a:endParaRPr>
            </a:p>
          </p:txBody>
        </p:sp>
        <p:sp>
          <p:nvSpPr>
            <p:cNvPr id="382" name="Freeform 27"/>
            <p:cNvSpPr>
              <a:spLocks/>
            </p:cNvSpPr>
            <p:nvPr/>
          </p:nvSpPr>
          <p:spPr bwMode="auto">
            <a:xfrm>
              <a:off x="1609" y="525"/>
              <a:ext cx="494" cy="459"/>
            </a:xfrm>
            <a:custGeom>
              <a:avLst/>
              <a:gdLst>
                <a:gd name="T0" fmla="*/ 1883 w 1916"/>
                <a:gd name="T1" fmla="*/ 1091 h 1783"/>
                <a:gd name="T2" fmla="*/ 1883 w 1916"/>
                <a:gd name="T3" fmla="*/ 1091 h 1783"/>
                <a:gd name="T4" fmla="*/ 1883 w 1916"/>
                <a:gd name="T5" fmla="*/ 1090 h 1783"/>
                <a:gd name="T6" fmla="*/ 1878 w 1916"/>
                <a:gd name="T7" fmla="*/ 1005 h 1783"/>
                <a:gd name="T8" fmla="*/ 1873 w 1916"/>
                <a:gd name="T9" fmla="*/ 930 h 1783"/>
                <a:gd name="T10" fmla="*/ 1873 w 1916"/>
                <a:gd name="T11" fmla="*/ 930 h 1783"/>
                <a:gd name="T12" fmla="*/ 1873 w 1916"/>
                <a:gd name="T13" fmla="*/ 930 h 1783"/>
                <a:gd name="T14" fmla="*/ 1873 w 1916"/>
                <a:gd name="T15" fmla="*/ 930 h 1783"/>
                <a:gd name="T16" fmla="*/ 1868 w 1916"/>
                <a:gd name="T17" fmla="*/ 843 h 1783"/>
                <a:gd name="T18" fmla="*/ 1868 w 1916"/>
                <a:gd name="T19" fmla="*/ 841 h 1783"/>
                <a:gd name="T20" fmla="*/ 1868 w 1916"/>
                <a:gd name="T21" fmla="*/ 841 h 1783"/>
                <a:gd name="T22" fmla="*/ 1852 w 1916"/>
                <a:gd name="T23" fmla="*/ 573 h 1783"/>
                <a:gd name="T24" fmla="*/ 1845 w 1916"/>
                <a:gd name="T25" fmla="*/ 468 h 1783"/>
                <a:gd name="T26" fmla="*/ 1842 w 1916"/>
                <a:gd name="T27" fmla="*/ 430 h 1783"/>
                <a:gd name="T28" fmla="*/ 1569 w 1916"/>
                <a:gd name="T29" fmla="*/ 76 h 1783"/>
                <a:gd name="T30" fmla="*/ 1302 w 1916"/>
                <a:gd name="T31" fmla="*/ 0 h 1783"/>
                <a:gd name="T32" fmla="*/ 971 w 1916"/>
                <a:gd name="T33" fmla="*/ 96 h 1783"/>
                <a:gd name="T34" fmla="*/ 613 w 1916"/>
                <a:gd name="T35" fmla="*/ 7 h 1783"/>
                <a:gd name="T36" fmla="*/ 373 w 1916"/>
                <a:gd name="T37" fmla="*/ 76 h 1783"/>
                <a:gd name="T38" fmla="*/ 70 w 1916"/>
                <a:gd name="T39" fmla="*/ 448 h 1783"/>
                <a:gd name="T40" fmla="*/ 0 w 1916"/>
                <a:gd name="T41" fmla="*/ 1661 h 1783"/>
                <a:gd name="T42" fmla="*/ 186 w 1916"/>
                <a:gd name="T43" fmla="*/ 1783 h 1783"/>
                <a:gd name="T44" fmla="*/ 378 w 1916"/>
                <a:gd name="T45" fmla="*/ 1661 h 1783"/>
                <a:gd name="T46" fmla="*/ 380 w 1916"/>
                <a:gd name="T47" fmla="*/ 691 h 1783"/>
                <a:gd name="T48" fmla="*/ 486 w 1916"/>
                <a:gd name="T49" fmla="*/ 690 h 1783"/>
                <a:gd name="T50" fmla="*/ 486 w 1916"/>
                <a:gd name="T51" fmla="*/ 1407 h 1783"/>
                <a:gd name="T52" fmla="*/ 486 w 1916"/>
                <a:gd name="T53" fmla="*/ 1740 h 1783"/>
                <a:gd name="T54" fmla="*/ 527 w 1916"/>
                <a:gd name="T55" fmla="*/ 1781 h 1783"/>
                <a:gd name="T56" fmla="*/ 1396 w 1916"/>
                <a:gd name="T57" fmla="*/ 1781 h 1783"/>
                <a:gd name="T58" fmla="*/ 1437 w 1916"/>
                <a:gd name="T59" fmla="*/ 1740 h 1783"/>
                <a:gd name="T60" fmla="*/ 1437 w 1916"/>
                <a:gd name="T61" fmla="*/ 1407 h 1783"/>
                <a:gd name="T62" fmla="*/ 1437 w 1916"/>
                <a:gd name="T63" fmla="*/ 690 h 1783"/>
                <a:gd name="T64" fmla="*/ 1539 w 1916"/>
                <a:gd name="T65" fmla="*/ 691 h 1783"/>
                <a:gd name="T66" fmla="*/ 1538 w 1916"/>
                <a:gd name="T67" fmla="*/ 1661 h 1783"/>
                <a:gd name="T68" fmla="*/ 1730 w 1916"/>
                <a:gd name="T69" fmla="*/ 1783 h 1783"/>
                <a:gd name="T70" fmla="*/ 1916 w 1916"/>
                <a:gd name="T71" fmla="*/ 1661 h 1783"/>
                <a:gd name="T72" fmla="*/ 1883 w 1916"/>
                <a:gd name="T73" fmla="*/ 1091 h 1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16" h="1783">
                  <a:moveTo>
                    <a:pt x="1883" y="1091"/>
                  </a:moveTo>
                  <a:cubicBezTo>
                    <a:pt x="1883" y="1091"/>
                    <a:pt x="1883" y="1091"/>
                    <a:pt x="1883" y="1091"/>
                  </a:cubicBezTo>
                  <a:cubicBezTo>
                    <a:pt x="1883" y="1090"/>
                    <a:pt x="1883" y="1090"/>
                    <a:pt x="1883" y="1090"/>
                  </a:cubicBezTo>
                  <a:cubicBezTo>
                    <a:pt x="1881" y="1062"/>
                    <a:pt x="1880" y="1033"/>
                    <a:pt x="1878" y="1005"/>
                  </a:cubicBezTo>
                  <a:cubicBezTo>
                    <a:pt x="1876" y="980"/>
                    <a:pt x="1875" y="955"/>
                    <a:pt x="1873" y="930"/>
                  </a:cubicBezTo>
                  <a:cubicBezTo>
                    <a:pt x="1873" y="930"/>
                    <a:pt x="1873" y="930"/>
                    <a:pt x="1873" y="930"/>
                  </a:cubicBezTo>
                  <a:cubicBezTo>
                    <a:pt x="1873" y="930"/>
                    <a:pt x="1873" y="930"/>
                    <a:pt x="1873" y="930"/>
                  </a:cubicBezTo>
                  <a:cubicBezTo>
                    <a:pt x="1873" y="930"/>
                    <a:pt x="1873" y="930"/>
                    <a:pt x="1873" y="930"/>
                  </a:cubicBezTo>
                  <a:cubicBezTo>
                    <a:pt x="1872" y="901"/>
                    <a:pt x="1870" y="872"/>
                    <a:pt x="1868" y="843"/>
                  </a:cubicBezTo>
                  <a:cubicBezTo>
                    <a:pt x="1868" y="841"/>
                    <a:pt x="1868" y="841"/>
                    <a:pt x="1868" y="841"/>
                  </a:cubicBezTo>
                  <a:cubicBezTo>
                    <a:pt x="1868" y="841"/>
                    <a:pt x="1868" y="841"/>
                    <a:pt x="1868" y="841"/>
                  </a:cubicBezTo>
                  <a:cubicBezTo>
                    <a:pt x="1862" y="739"/>
                    <a:pt x="1856" y="646"/>
                    <a:pt x="1852" y="573"/>
                  </a:cubicBezTo>
                  <a:cubicBezTo>
                    <a:pt x="1849" y="530"/>
                    <a:pt x="1847" y="495"/>
                    <a:pt x="1845" y="468"/>
                  </a:cubicBezTo>
                  <a:cubicBezTo>
                    <a:pt x="1844" y="452"/>
                    <a:pt x="1843" y="439"/>
                    <a:pt x="1842" y="430"/>
                  </a:cubicBezTo>
                  <a:cubicBezTo>
                    <a:pt x="1829" y="243"/>
                    <a:pt x="1751" y="134"/>
                    <a:pt x="1569" y="76"/>
                  </a:cubicBezTo>
                  <a:cubicBezTo>
                    <a:pt x="1518" y="60"/>
                    <a:pt x="1410" y="30"/>
                    <a:pt x="1302" y="0"/>
                  </a:cubicBezTo>
                  <a:cubicBezTo>
                    <a:pt x="1302" y="0"/>
                    <a:pt x="1144" y="96"/>
                    <a:pt x="971" y="96"/>
                  </a:cubicBezTo>
                  <a:cubicBezTo>
                    <a:pt x="799" y="96"/>
                    <a:pt x="613" y="7"/>
                    <a:pt x="613" y="7"/>
                  </a:cubicBezTo>
                  <a:cubicBezTo>
                    <a:pt x="516" y="34"/>
                    <a:pt x="422" y="62"/>
                    <a:pt x="373" y="76"/>
                  </a:cubicBezTo>
                  <a:cubicBezTo>
                    <a:pt x="194" y="131"/>
                    <a:pt x="79" y="268"/>
                    <a:pt x="70" y="448"/>
                  </a:cubicBezTo>
                  <a:cubicBezTo>
                    <a:pt x="63" y="583"/>
                    <a:pt x="0" y="1638"/>
                    <a:pt x="0" y="1661"/>
                  </a:cubicBezTo>
                  <a:cubicBezTo>
                    <a:pt x="0" y="1683"/>
                    <a:pt x="87" y="1783"/>
                    <a:pt x="186" y="1783"/>
                  </a:cubicBezTo>
                  <a:cubicBezTo>
                    <a:pt x="285" y="1783"/>
                    <a:pt x="378" y="1683"/>
                    <a:pt x="378" y="1661"/>
                  </a:cubicBezTo>
                  <a:cubicBezTo>
                    <a:pt x="378" y="1638"/>
                    <a:pt x="380" y="712"/>
                    <a:pt x="380" y="691"/>
                  </a:cubicBezTo>
                  <a:cubicBezTo>
                    <a:pt x="380" y="633"/>
                    <a:pt x="486" y="633"/>
                    <a:pt x="486" y="690"/>
                  </a:cubicBezTo>
                  <a:cubicBezTo>
                    <a:pt x="486" y="1407"/>
                    <a:pt x="486" y="1407"/>
                    <a:pt x="486" y="1407"/>
                  </a:cubicBezTo>
                  <a:cubicBezTo>
                    <a:pt x="486" y="1740"/>
                    <a:pt x="486" y="1740"/>
                    <a:pt x="486" y="1740"/>
                  </a:cubicBezTo>
                  <a:cubicBezTo>
                    <a:pt x="486" y="1762"/>
                    <a:pt x="505" y="1781"/>
                    <a:pt x="527" y="1781"/>
                  </a:cubicBezTo>
                  <a:cubicBezTo>
                    <a:pt x="1396" y="1781"/>
                    <a:pt x="1396" y="1781"/>
                    <a:pt x="1396" y="1781"/>
                  </a:cubicBezTo>
                  <a:cubicBezTo>
                    <a:pt x="1419" y="1781"/>
                    <a:pt x="1437" y="1762"/>
                    <a:pt x="1437" y="1740"/>
                  </a:cubicBezTo>
                  <a:cubicBezTo>
                    <a:pt x="1437" y="1407"/>
                    <a:pt x="1437" y="1407"/>
                    <a:pt x="1437" y="1407"/>
                  </a:cubicBezTo>
                  <a:cubicBezTo>
                    <a:pt x="1437" y="690"/>
                    <a:pt x="1437" y="690"/>
                    <a:pt x="1437" y="690"/>
                  </a:cubicBezTo>
                  <a:cubicBezTo>
                    <a:pt x="1437" y="639"/>
                    <a:pt x="1539" y="639"/>
                    <a:pt x="1539" y="691"/>
                  </a:cubicBezTo>
                  <a:cubicBezTo>
                    <a:pt x="1539" y="712"/>
                    <a:pt x="1538" y="1638"/>
                    <a:pt x="1538" y="1661"/>
                  </a:cubicBezTo>
                  <a:cubicBezTo>
                    <a:pt x="1538" y="1683"/>
                    <a:pt x="1630" y="1783"/>
                    <a:pt x="1730" y="1783"/>
                  </a:cubicBezTo>
                  <a:cubicBezTo>
                    <a:pt x="1830" y="1783"/>
                    <a:pt x="1916" y="1683"/>
                    <a:pt x="1916" y="1661"/>
                  </a:cubicBezTo>
                  <a:cubicBezTo>
                    <a:pt x="1916" y="1649"/>
                    <a:pt x="1900" y="1377"/>
                    <a:pt x="1883" y="1091"/>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797">
                <a:solidFill>
                  <a:srgbClr val="4C4C4E"/>
                </a:solidFill>
              </a:endParaRPr>
            </a:p>
          </p:txBody>
        </p:sp>
        <p:sp>
          <p:nvSpPr>
            <p:cNvPr id="383" name="Line 28"/>
            <p:cNvSpPr>
              <a:spLocks noChangeShapeType="1"/>
            </p:cNvSpPr>
            <p:nvPr/>
          </p:nvSpPr>
          <p:spPr bwMode="auto">
            <a:xfrm>
              <a:off x="2117" y="81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797">
                <a:solidFill>
                  <a:srgbClr val="4C4C4E"/>
                </a:solidFill>
              </a:endParaRPr>
            </a:p>
          </p:txBody>
        </p:sp>
        <p:sp>
          <p:nvSpPr>
            <p:cNvPr id="384" name="Line 29"/>
            <p:cNvSpPr>
              <a:spLocks noChangeShapeType="1"/>
            </p:cNvSpPr>
            <p:nvPr/>
          </p:nvSpPr>
          <p:spPr bwMode="auto">
            <a:xfrm>
              <a:off x="2117" y="81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797">
                <a:solidFill>
                  <a:srgbClr val="4C4C4E"/>
                </a:solidFill>
              </a:endParaRPr>
            </a:p>
          </p:txBody>
        </p:sp>
      </p:grpSp>
      <p:grpSp>
        <p:nvGrpSpPr>
          <p:cNvPr id="385" name="Group 384"/>
          <p:cNvGrpSpPr/>
          <p:nvPr/>
        </p:nvGrpSpPr>
        <p:grpSpPr>
          <a:xfrm>
            <a:off x="709323" y="4108536"/>
            <a:ext cx="984758" cy="872885"/>
            <a:chOff x="6090036" y="7695710"/>
            <a:chExt cx="985528" cy="873567"/>
          </a:xfrm>
        </p:grpSpPr>
        <p:grpSp>
          <p:nvGrpSpPr>
            <p:cNvPr id="386" name="Group 9"/>
            <p:cNvGrpSpPr>
              <a:grpSpLocks noChangeAspect="1"/>
            </p:cNvGrpSpPr>
            <p:nvPr/>
          </p:nvGrpSpPr>
          <p:grpSpPr bwMode="auto">
            <a:xfrm>
              <a:off x="6346070" y="7695710"/>
              <a:ext cx="729494" cy="650648"/>
              <a:chOff x="-1929" y="937"/>
              <a:chExt cx="1064" cy="949"/>
            </a:xfrm>
            <a:solidFill>
              <a:srgbClr val="024393"/>
            </a:solidFill>
          </p:grpSpPr>
          <p:sp>
            <p:nvSpPr>
              <p:cNvPr id="410" name="Freeform 10"/>
              <p:cNvSpPr>
                <a:spLocks noEditPoints="1"/>
              </p:cNvSpPr>
              <p:nvPr/>
            </p:nvSpPr>
            <p:spPr bwMode="auto">
              <a:xfrm>
                <a:off x="-1929" y="937"/>
                <a:ext cx="1064" cy="460"/>
              </a:xfrm>
              <a:custGeom>
                <a:avLst/>
                <a:gdLst>
                  <a:gd name="T0" fmla="*/ 655 w 683"/>
                  <a:gd name="T1" fmla="*/ 111 h 295"/>
                  <a:gd name="T2" fmla="*/ 626 w 683"/>
                  <a:gd name="T3" fmla="*/ 111 h 295"/>
                  <a:gd name="T4" fmla="*/ 600 w 683"/>
                  <a:gd name="T5" fmla="*/ 92 h 295"/>
                  <a:gd name="T6" fmla="*/ 544 w 683"/>
                  <a:gd name="T7" fmla="*/ 92 h 295"/>
                  <a:gd name="T8" fmla="*/ 518 w 683"/>
                  <a:gd name="T9" fmla="*/ 111 h 295"/>
                  <a:gd name="T10" fmla="*/ 480 w 683"/>
                  <a:gd name="T11" fmla="*/ 111 h 295"/>
                  <a:gd name="T12" fmla="*/ 480 w 683"/>
                  <a:gd name="T13" fmla="*/ 28 h 295"/>
                  <a:gd name="T14" fmla="*/ 452 w 683"/>
                  <a:gd name="T15" fmla="*/ 0 h 295"/>
                  <a:gd name="T16" fmla="*/ 231 w 683"/>
                  <a:gd name="T17" fmla="*/ 0 h 295"/>
                  <a:gd name="T18" fmla="*/ 203 w 683"/>
                  <a:gd name="T19" fmla="*/ 28 h 295"/>
                  <a:gd name="T20" fmla="*/ 203 w 683"/>
                  <a:gd name="T21" fmla="*/ 111 h 295"/>
                  <a:gd name="T22" fmla="*/ 164 w 683"/>
                  <a:gd name="T23" fmla="*/ 111 h 295"/>
                  <a:gd name="T24" fmla="*/ 138 w 683"/>
                  <a:gd name="T25" fmla="*/ 92 h 295"/>
                  <a:gd name="T26" fmla="*/ 83 w 683"/>
                  <a:gd name="T27" fmla="*/ 92 h 295"/>
                  <a:gd name="T28" fmla="*/ 57 w 683"/>
                  <a:gd name="T29" fmla="*/ 111 h 295"/>
                  <a:gd name="T30" fmla="*/ 28 w 683"/>
                  <a:gd name="T31" fmla="*/ 111 h 295"/>
                  <a:gd name="T32" fmla="*/ 0 w 683"/>
                  <a:gd name="T33" fmla="*/ 139 h 295"/>
                  <a:gd name="T34" fmla="*/ 0 w 683"/>
                  <a:gd name="T35" fmla="*/ 295 h 295"/>
                  <a:gd name="T36" fmla="*/ 28 w 683"/>
                  <a:gd name="T37" fmla="*/ 295 h 295"/>
                  <a:gd name="T38" fmla="*/ 55 w 683"/>
                  <a:gd name="T39" fmla="*/ 295 h 295"/>
                  <a:gd name="T40" fmla="*/ 258 w 683"/>
                  <a:gd name="T41" fmla="*/ 295 h 295"/>
                  <a:gd name="T42" fmla="*/ 258 w 683"/>
                  <a:gd name="T43" fmla="*/ 268 h 295"/>
                  <a:gd name="T44" fmla="*/ 286 w 683"/>
                  <a:gd name="T45" fmla="*/ 240 h 295"/>
                  <a:gd name="T46" fmla="*/ 397 w 683"/>
                  <a:gd name="T47" fmla="*/ 240 h 295"/>
                  <a:gd name="T48" fmla="*/ 424 w 683"/>
                  <a:gd name="T49" fmla="*/ 268 h 295"/>
                  <a:gd name="T50" fmla="*/ 424 w 683"/>
                  <a:gd name="T51" fmla="*/ 295 h 295"/>
                  <a:gd name="T52" fmla="*/ 627 w 683"/>
                  <a:gd name="T53" fmla="*/ 295 h 295"/>
                  <a:gd name="T54" fmla="*/ 655 w 683"/>
                  <a:gd name="T55" fmla="*/ 295 h 295"/>
                  <a:gd name="T56" fmla="*/ 683 w 683"/>
                  <a:gd name="T57" fmla="*/ 295 h 295"/>
                  <a:gd name="T58" fmla="*/ 683 w 683"/>
                  <a:gd name="T59" fmla="*/ 139 h 295"/>
                  <a:gd name="T60" fmla="*/ 655 w 683"/>
                  <a:gd name="T61" fmla="*/ 111 h 295"/>
                  <a:gd name="T62" fmla="*/ 424 w 683"/>
                  <a:gd name="T63" fmla="*/ 111 h 295"/>
                  <a:gd name="T64" fmla="*/ 258 w 683"/>
                  <a:gd name="T65" fmla="*/ 111 h 295"/>
                  <a:gd name="T66" fmla="*/ 258 w 683"/>
                  <a:gd name="T67" fmla="*/ 56 h 295"/>
                  <a:gd name="T68" fmla="*/ 424 w 683"/>
                  <a:gd name="T69" fmla="*/ 56 h 295"/>
                  <a:gd name="T70" fmla="*/ 424 w 683"/>
                  <a:gd name="T71" fmla="*/ 111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3" h="295">
                    <a:moveTo>
                      <a:pt x="655" y="111"/>
                    </a:moveTo>
                    <a:cubicBezTo>
                      <a:pt x="626" y="111"/>
                      <a:pt x="626" y="111"/>
                      <a:pt x="626" y="111"/>
                    </a:cubicBezTo>
                    <a:cubicBezTo>
                      <a:pt x="622" y="100"/>
                      <a:pt x="612" y="92"/>
                      <a:pt x="600" y="92"/>
                    </a:cubicBezTo>
                    <a:cubicBezTo>
                      <a:pt x="544" y="92"/>
                      <a:pt x="544" y="92"/>
                      <a:pt x="544" y="92"/>
                    </a:cubicBezTo>
                    <a:cubicBezTo>
                      <a:pt x="532" y="92"/>
                      <a:pt x="522" y="100"/>
                      <a:pt x="518" y="111"/>
                    </a:cubicBezTo>
                    <a:cubicBezTo>
                      <a:pt x="480" y="111"/>
                      <a:pt x="480" y="111"/>
                      <a:pt x="480" y="111"/>
                    </a:cubicBezTo>
                    <a:cubicBezTo>
                      <a:pt x="480" y="28"/>
                      <a:pt x="480" y="28"/>
                      <a:pt x="480" y="28"/>
                    </a:cubicBezTo>
                    <a:cubicBezTo>
                      <a:pt x="480" y="13"/>
                      <a:pt x="467" y="0"/>
                      <a:pt x="452" y="0"/>
                    </a:cubicBezTo>
                    <a:cubicBezTo>
                      <a:pt x="231" y="0"/>
                      <a:pt x="231" y="0"/>
                      <a:pt x="231" y="0"/>
                    </a:cubicBezTo>
                    <a:cubicBezTo>
                      <a:pt x="215" y="0"/>
                      <a:pt x="203" y="13"/>
                      <a:pt x="203" y="28"/>
                    </a:cubicBezTo>
                    <a:cubicBezTo>
                      <a:pt x="203" y="111"/>
                      <a:pt x="203" y="111"/>
                      <a:pt x="203" y="111"/>
                    </a:cubicBezTo>
                    <a:cubicBezTo>
                      <a:pt x="164" y="111"/>
                      <a:pt x="164" y="111"/>
                      <a:pt x="164" y="111"/>
                    </a:cubicBezTo>
                    <a:cubicBezTo>
                      <a:pt x="161" y="100"/>
                      <a:pt x="150" y="92"/>
                      <a:pt x="138" y="92"/>
                    </a:cubicBezTo>
                    <a:cubicBezTo>
                      <a:pt x="83" y="92"/>
                      <a:pt x="83" y="92"/>
                      <a:pt x="83" y="92"/>
                    </a:cubicBezTo>
                    <a:cubicBezTo>
                      <a:pt x="71" y="92"/>
                      <a:pt x="61" y="100"/>
                      <a:pt x="57" y="111"/>
                    </a:cubicBezTo>
                    <a:cubicBezTo>
                      <a:pt x="28" y="111"/>
                      <a:pt x="28" y="111"/>
                      <a:pt x="28" y="111"/>
                    </a:cubicBezTo>
                    <a:cubicBezTo>
                      <a:pt x="12" y="111"/>
                      <a:pt x="0" y="123"/>
                      <a:pt x="0" y="139"/>
                    </a:cubicBezTo>
                    <a:cubicBezTo>
                      <a:pt x="0" y="295"/>
                      <a:pt x="0" y="295"/>
                      <a:pt x="0" y="295"/>
                    </a:cubicBezTo>
                    <a:cubicBezTo>
                      <a:pt x="28" y="295"/>
                      <a:pt x="28" y="295"/>
                      <a:pt x="28" y="295"/>
                    </a:cubicBezTo>
                    <a:cubicBezTo>
                      <a:pt x="55" y="295"/>
                      <a:pt x="55" y="295"/>
                      <a:pt x="55" y="295"/>
                    </a:cubicBezTo>
                    <a:cubicBezTo>
                      <a:pt x="258" y="295"/>
                      <a:pt x="258" y="295"/>
                      <a:pt x="258" y="295"/>
                    </a:cubicBezTo>
                    <a:cubicBezTo>
                      <a:pt x="258" y="268"/>
                      <a:pt x="258" y="268"/>
                      <a:pt x="258" y="268"/>
                    </a:cubicBezTo>
                    <a:cubicBezTo>
                      <a:pt x="258" y="252"/>
                      <a:pt x="271" y="240"/>
                      <a:pt x="286" y="240"/>
                    </a:cubicBezTo>
                    <a:cubicBezTo>
                      <a:pt x="397" y="240"/>
                      <a:pt x="397" y="240"/>
                      <a:pt x="397" y="240"/>
                    </a:cubicBezTo>
                    <a:cubicBezTo>
                      <a:pt x="412" y="240"/>
                      <a:pt x="424" y="252"/>
                      <a:pt x="424" y="268"/>
                    </a:cubicBezTo>
                    <a:cubicBezTo>
                      <a:pt x="424" y="295"/>
                      <a:pt x="424" y="295"/>
                      <a:pt x="424" y="295"/>
                    </a:cubicBezTo>
                    <a:cubicBezTo>
                      <a:pt x="627" y="295"/>
                      <a:pt x="627" y="295"/>
                      <a:pt x="627" y="295"/>
                    </a:cubicBezTo>
                    <a:cubicBezTo>
                      <a:pt x="655" y="295"/>
                      <a:pt x="655" y="295"/>
                      <a:pt x="655" y="295"/>
                    </a:cubicBezTo>
                    <a:cubicBezTo>
                      <a:pt x="683" y="295"/>
                      <a:pt x="683" y="295"/>
                      <a:pt x="683" y="295"/>
                    </a:cubicBezTo>
                    <a:cubicBezTo>
                      <a:pt x="683" y="139"/>
                      <a:pt x="683" y="139"/>
                      <a:pt x="683" y="139"/>
                    </a:cubicBezTo>
                    <a:cubicBezTo>
                      <a:pt x="683" y="123"/>
                      <a:pt x="670" y="111"/>
                      <a:pt x="655" y="111"/>
                    </a:cubicBezTo>
                    <a:close/>
                    <a:moveTo>
                      <a:pt x="424" y="111"/>
                    </a:moveTo>
                    <a:cubicBezTo>
                      <a:pt x="258" y="111"/>
                      <a:pt x="258" y="111"/>
                      <a:pt x="258" y="111"/>
                    </a:cubicBezTo>
                    <a:cubicBezTo>
                      <a:pt x="258" y="56"/>
                      <a:pt x="258" y="56"/>
                      <a:pt x="258" y="56"/>
                    </a:cubicBezTo>
                    <a:cubicBezTo>
                      <a:pt x="424" y="56"/>
                      <a:pt x="424" y="56"/>
                      <a:pt x="424" y="56"/>
                    </a:cubicBezTo>
                    <a:lnTo>
                      <a:pt x="424"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099">
                  <a:solidFill>
                    <a:srgbClr val="4C4C4E"/>
                  </a:solidFill>
                </a:endParaRPr>
              </a:p>
            </p:txBody>
          </p:sp>
          <p:sp>
            <p:nvSpPr>
              <p:cNvPr id="411" name="Freeform 11"/>
              <p:cNvSpPr>
                <a:spLocks/>
              </p:cNvSpPr>
              <p:nvPr/>
            </p:nvSpPr>
            <p:spPr bwMode="auto">
              <a:xfrm>
                <a:off x="-1929" y="1484"/>
                <a:ext cx="1064" cy="402"/>
              </a:xfrm>
              <a:custGeom>
                <a:avLst/>
                <a:gdLst>
                  <a:gd name="T0" fmla="*/ 655 w 683"/>
                  <a:gd name="T1" fmla="*/ 0 h 258"/>
                  <a:gd name="T2" fmla="*/ 627 w 683"/>
                  <a:gd name="T3" fmla="*/ 0 h 258"/>
                  <a:gd name="T4" fmla="*/ 424 w 683"/>
                  <a:gd name="T5" fmla="*/ 0 h 258"/>
                  <a:gd name="T6" fmla="*/ 424 w 683"/>
                  <a:gd name="T7" fmla="*/ 27 h 258"/>
                  <a:gd name="T8" fmla="*/ 397 w 683"/>
                  <a:gd name="T9" fmla="*/ 55 h 258"/>
                  <a:gd name="T10" fmla="*/ 286 w 683"/>
                  <a:gd name="T11" fmla="*/ 55 h 258"/>
                  <a:gd name="T12" fmla="*/ 258 w 683"/>
                  <a:gd name="T13" fmla="*/ 27 h 258"/>
                  <a:gd name="T14" fmla="*/ 258 w 683"/>
                  <a:gd name="T15" fmla="*/ 0 h 258"/>
                  <a:gd name="T16" fmla="*/ 55 w 683"/>
                  <a:gd name="T17" fmla="*/ 0 h 258"/>
                  <a:gd name="T18" fmla="*/ 28 w 683"/>
                  <a:gd name="T19" fmla="*/ 0 h 258"/>
                  <a:gd name="T20" fmla="*/ 0 w 683"/>
                  <a:gd name="T21" fmla="*/ 0 h 258"/>
                  <a:gd name="T22" fmla="*/ 0 w 683"/>
                  <a:gd name="T23" fmla="*/ 230 h 258"/>
                  <a:gd name="T24" fmla="*/ 28 w 683"/>
                  <a:gd name="T25" fmla="*/ 258 h 258"/>
                  <a:gd name="T26" fmla="*/ 655 w 683"/>
                  <a:gd name="T27" fmla="*/ 258 h 258"/>
                  <a:gd name="T28" fmla="*/ 683 w 683"/>
                  <a:gd name="T29" fmla="*/ 230 h 258"/>
                  <a:gd name="T30" fmla="*/ 683 w 683"/>
                  <a:gd name="T31" fmla="*/ 0 h 258"/>
                  <a:gd name="T32" fmla="*/ 655 w 683"/>
                  <a:gd name="T33"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83" h="258">
                    <a:moveTo>
                      <a:pt x="655" y="0"/>
                    </a:moveTo>
                    <a:cubicBezTo>
                      <a:pt x="627" y="0"/>
                      <a:pt x="627" y="0"/>
                      <a:pt x="627" y="0"/>
                    </a:cubicBezTo>
                    <a:cubicBezTo>
                      <a:pt x="424" y="0"/>
                      <a:pt x="424" y="0"/>
                      <a:pt x="424" y="0"/>
                    </a:cubicBezTo>
                    <a:cubicBezTo>
                      <a:pt x="424" y="27"/>
                      <a:pt x="424" y="27"/>
                      <a:pt x="424" y="27"/>
                    </a:cubicBezTo>
                    <a:cubicBezTo>
                      <a:pt x="424" y="43"/>
                      <a:pt x="412" y="55"/>
                      <a:pt x="397" y="55"/>
                    </a:cubicBezTo>
                    <a:cubicBezTo>
                      <a:pt x="286" y="55"/>
                      <a:pt x="286" y="55"/>
                      <a:pt x="286" y="55"/>
                    </a:cubicBezTo>
                    <a:cubicBezTo>
                      <a:pt x="271" y="55"/>
                      <a:pt x="258" y="43"/>
                      <a:pt x="258" y="27"/>
                    </a:cubicBezTo>
                    <a:cubicBezTo>
                      <a:pt x="258" y="0"/>
                      <a:pt x="258" y="0"/>
                      <a:pt x="258" y="0"/>
                    </a:cubicBezTo>
                    <a:cubicBezTo>
                      <a:pt x="55" y="0"/>
                      <a:pt x="55" y="0"/>
                      <a:pt x="55" y="0"/>
                    </a:cubicBezTo>
                    <a:cubicBezTo>
                      <a:pt x="28" y="0"/>
                      <a:pt x="28" y="0"/>
                      <a:pt x="28" y="0"/>
                    </a:cubicBezTo>
                    <a:cubicBezTo>
                      <a:pt x="0" y="0"/>
                      <a:pt x="0" y="0"/>
                      <a:pt x="0" y="0"/>
                    </a:cubicBezTo>
                    <a:cubicBezTo>
                      <a:pt x="0" y="230"/>
                      <a:pt x="0" y="230"/>
                      <a:pt x="0" y="230"/>
                    </a:cubicBezTo>
                    <a:cubicBezTo>
                      <a:pt x="0" y="246"/>
                      <a:pt x="12" y="258"/>
                      <a:pt x="28" y="258"/>
                    </a:cubicBezTo>
                    <a:cubicBezTo>
                      <a:pt x="655" y="258"/>
                      <a:pt x="655" y="258"/>
                      <a:pt x="655" y="258"/>
                    </a:cubicBezTo>
                    <a:cubicBezTo>
                      <a:pt x="670" y="258"/>
                      <a:pt x="683" y="246"/>
                      <a:pt x="683" y="230"/>
                    </a:cubicBezTo>
                    <a:cubicBezTo>
                      <a:pt x="683" y="0"/>
                      <a:pt x="683" y="0"/>
                      <a:pt x="683" y="0"/>
                    </a:cubicBezTo>
                    <a:lnTo>
                      <a:pt x="65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099">
                  <a:solidFill>
                    <a:srgbClr val="4C4C4E"/>
                  </a:solidFill>
                </a:endParaRPr>
              </a:p>
            </p:txBody>
          </p:sp>
        </p:grpSp>
        <p:grpSp>
          <p:nvGrpSpPr>
            <p:cNvPr id="387" name="Group 386"/>
            <p:cNvGrpSpPr/>
            <p:nvPr/>
          </p:nvGrpSpPr>
          <p:grpSpPr>
            <a:xfrm>
              <a:off x="6090036" y="7996056"/>
              <a:ext cx="446691" cy="573221"/>
              <a:chOff x="-1166399" y="452982"/>
              <a:chExt cx="532946" cy="683910"/>
            </a:xfrm>
          </p:grpSpPr>
          <p:grpSp>
            <p:nvGrpSpPr>
              <p:cNvPr id="390" name="Group 389"/>
              <p:cNvGrpSpPr/>
              <p:nvPr/>
            </p:nvGrpSpPr>
            <p:grpSpPr>
              <a:xfrm>
                <a:off x="-1166399" y="452982"/>
                <a:ext cx="532912" cy="680080"/>
                <a:chOff x="6019796" y="2865435"/>
                <a:chExt cx="325447" cy="415923"/>
              </a:xfrm>
              <a:solidFill>
                <a:schemeClr val="bg1"/>
              </a:solidFill>
              <a:effectLst/>
            </p:grpSpPr>
            <p:sp>
              <p:nvSpPr>
                <p:cNvPr id="401" name="Freeform 535"/>
                <p:cNvSpPr>
                  <a:spLocks/>
                </p:cNvSpPr>
                <p:nvPr/>
              </p:nvSpPr>
              <p:spPr bwMode="auto">
                <a:xfrm>
                  <a:off x="6019798" y="3162295"/>
                  <a:ext cx="325438" cy="119063"/>
                </a:xfrm>
                <a:custGeom>
                  <a:avLst/>
                  <a:gdLst>
                    <a:gd name="T0" fmla="*/ 83 w 166"/>
                    <a:gd name="T1" fmla="*/ 61 h 61"/>
                    <a:gd name="T2" fmla="*/ 166 w 166"/>
                    <a:gd name="T3" fmla="*/ 35 h 61"/>
                    <a:gd name="T4" fmla="*/ 166 w 166"/>
                    <a:gd name="T5" fmla="*/ 0 h 61"/>
                    <a:gd name="T6" fmla="*/ 83 w 166"/>
                    <a:gd name="T7" fmla="*/ 22 h 61"/>
                    <a:gd name="T8" fmla="*/ 0 w 166"/>
                    <a:gd name="T9" fmla="*/ 0 h 61"/>
                    <a:gd name="T10" fmla="*/ 0 w 166"/>
                    <a:gd name="T11" fmla="*/ 35 h 61"/>
                    <a:gd name="T12" fmla="*/ 83 w 166"/>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166" h="61">
                      <a:moveTo>
                        <a:pt x="83" y="61"/>
                      </a:moveTo>
                      <a:cubicBezTo>
                        <a:pt x="129" y="61"/>
                        <a:pt x="166" y="49"/>
                        <a:pt x="166" y="35"/>
                      </a:cubicBezTo>
                      <a:cubicBezTo>
                        <a:pt x="166" y="0"/>
                        <a:pt x="166" y="0"/>
                        <a:pt x="166" y="0"/>
                      </a:cubicBezTo>
                      <a:cubicBezTo>
                        <a:pt x="157" y="12"/>
                        <a:pt x="129" y="22"/>
                        <a:pt x="83" y="22"/>
                      </a:cubicBezTo>
                      <a:cubicBezTo>
                        <a:pt x="37" y="22"/>
                        <a:pt x="9" y="12"/>
                        <a:pt x="0" y="0"/>
                      </a:cubicBezTo>
                      <a:cubicBezTo>
                        <a:pt x="0" y="35"/>
                        <a:pt x="0" y="35"/>
                        <a:pt x="0" y="35"/>
                      </a:cubicBezTo>
                      <a:cubicBezTo>
                        <a:pt x="0" y="49"/>
                        <a:pt x="37" y="61"/>
                        <a:pt x="83" y="61"/>
                      </a:cubicBezTo>
                      <a:close/>
                    </a:path>
                  </a:pathLst>
                </a:custGeom>
                <a:grpFill/>
                <a:ln w="38100">
                  <a:solidFill>
                    <a:schemeClr val="bg1"/>
                  </a:solidFill>
                  <a:round/>
                  <a:headEnd/>
                  <a:tailEnd/>
                </a:ln>
                <a:extLst/>
              </p:spPr>
              <p:txBody>
                <a:bodyPr vert="horz" wrap="square" lIns="91320" tIns="45660" rIns="91320" bIns="45660" numCol="1" anchor="t" anchorCtr="0" compatLnSpc="1">
                  <a:prstTxWarp prst="textNoShape">
                    <a:avLst/>
                  </a:prstTxWarp>
                </a:bodyPr>
                <a:lstStyle/>
                <a:p>
                  <a:endParaRPr lang="en-US" sz="1099">
                    <a:solidFill>
                      <a:srgbClr val="4C4C4E"/>
                    </a:solidFill>
                  </a:endParaRPr>
                </a:p>
              </p:txBody>
            </p:sp>
            <p:sp>
              <p:nvSpPr>
                <p:cNvPr id="402" name="Freeform 536"/>
                <p:cNvSpPr>
                  <a:spLocks/>
                </p:cNvSpPr>
                <p:nvPr/>
              </p:nvSpPr>
              <p:spPr bwMode="auto">
                <a:xfrm>
                  <a:off x="6019798" y="3133720"/>
                  <a:ext cx="325438" cy="65088"/>
                </a:xfrm>
                <a:custGeom>
                  <a:avLst/>
                  <a:gdLst>
                    <a:gd name="T0" fmla="*/ 83 w 166"/>
                    <a:gd name="T1" fmla="*/ 33 h 33"/>
                    <a:gd name="T2" fmla="*/ 166 w 166"/>
                    <a:gd name="T3" fmla="*/ 7 h 33"/>
                    <a:gd name="T4" fmla="*/ 163 w 166"/>
                    <a:gd name="T5" fmla="*/ 0 h 33"/>
                    <a:gd name="T6" fmla="*/ 148 w 166"/>
                    <a:gd name="T7" fmla="*/ 9 h 33"/>
                    <a:gd name="T8" fmla="*/ 83 w 166"/>
                    <a:gd name="T9" fmla="*/ 25 h 33"/>
                    <a:gd name="T10" fmla="*/ 17 w 166"/>
                    <a:gd name="T11" fmla="*/ 9 h 33"/>
                    <a:gd name="T12" fmla="*/ 3 w 166"/>
                    <a:gd name="T13" fmla="*/ 0 h 33"/>
                    <a:gd name="T14" fmla="*/ 0 w 166"/>
                    <a:gd name="T15" fmla="*/ 7 h 33"/>
                    <a:gd name="T16" fmla="*/ 83 w 166"/>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33">
                      <a:moveTo>
                        <a:pt x="83" y="33"/>
                      </a:moveTo>
                      <a:cubicBezTo>
                        <a:pt x="129" y="33"/>
                        <a:pt x="166" y="21"/>
                        <a:pt x="166" y="7"/>
                      </a:cubicBezTo>
                      <a:cubicBezTo>
                        <a:pt x="166" y="4"/>
                        <a:pt x="165" y="2"/>
                        <a:pt x="163" y="0"/>
                      </a:cubicBezTo>
                      <a:cubicBezTo>
                        <a:pt x="160" y="3"/>
                        <a:pt x="155" y="6"/>
                        <a:pt x="148" y="9"/>
                      </a:cubicBezTo>
                      <a:cubicBezTo>
                        <a:pt x="144" y="18"/>
                        <a:pt x="117" y="25"/>
                        <a:pt x="83" y="25"/>
                      </a:cubicBezTo>
                      <a:cubicBezTo>
                        <a:pt x="49" y="25"/>
                        <a:pt x="22" y="18"/>
                        <a:pt x="17" y="9"/>
                      </a:cubicBezTo>
                      <a:cubicBezTo>
                        <a:pt x="11" y="6"/>
                        <a:pt x="6" y="3"/>
                        <a:pt x="3" y="0"/>
                      </a:cubicBezTo>
                      <a:cubicBezTo>
                        <a:pt x="1" y="2"/>
                        <a:pt x="0" y="4"/>
                        <a:pt x="0" y="7"/>
                      </a:cubicBezTo>
                      <a:cubicBezTo>
                        <a:pt x="0" y="21"/>
                        <a:pt x="37" y="33"/>
                        <a:pt x="83" y="33"/>
                      </a:cubicBezTo>
                      <a:close/>
                    </a:path>
                  </a:pathLst>
                </a:custGeom>
                <a:grpFill/>
                <a:ln w="38100">
                  <a:solidFill>
                    <a:schemeClr val="bg1"/>
                  </a:solidFill>
                  <a:round/>
                  <a:headEnd/>
                  <a:tailEnd/>
                </a:ln>
                <a:extLst/>
              </p:spPr>
              <p:txBody>
                <a:bodyPr vert="horz" wrap="square" lIns="91320" tIns="45660" rIns="91320" bIns="45660" numCol="1" anchor="t" anchorCtr="0" compatLnSpc="1">
                  <a:prstTxWarp prst="textNoShape">
                    <a:avLst/>
                  </a:prstTxWarp>
                </a:bodyPr>
                <a:lstStyle/>
                <a:p>
                  <a:endParaRPr lang="en-US" sz="1099">
                    <a:solidFill>
                      <a:srgbClr val="4C4C4E"/>
                    </a:solidFill>
                  </a:endParaRPr>
                </a:p>
              </p:txBody>
            </p:sp>
            <p:sp>
              <p:nvSpPr>
                <p:cNvPr id="403" name="Freeform 537"/>
                <p:cNvSpPr>
                  <a:spLocks/>
                </p:cNvSpPr>
                <p:nvPr/>
              </p:nvSpPr>
              <p:spPr bwMode="auto">
                <a:xfrm>
                  <a:off x="6053136" y="3151182"/>
                  <a:ext cx="257175" cy="31750"/>
                </a:xfrm>
                <a:custGeom>
                  <a:avLst/>
                  <a:gdLst>
                    <a:gd name="T0" fmla="*/ 66 w 131"/>
                    <a:gd name="T1" fmla="*/ 16 h 16"/>
                    <a:gd name="T2" fmla="*/ 131 w 131"/>
                    <a:gd name="T3" fmla="*/ 0 h 16"/>
                    <a:gd name="T4" fmla="*/ 66 w 131"/>
                    <a:gd name="T5" fmla="*/ 10 h 16"/>
                    <a:gd name="T6" fmla="*/ 0 w 131"/>
                    <a:gd name="T7" fmla="*/ 0 h 16"/>
                    <a:gd name="T8" fmla="*/ 66 w 131"/>
                    <a:gd name="T9" fmla="*/ 16 h 16"/>
                  </a:gdLst>
                  <a:ahLst/>
                  <a:cxnLst>
                    <a:cxn ang="0">
                      <a:pos x="T0" y="T1"/>
                    </a:cxn>
                    <a:cxn ang="0">
                      <a:pos x="T2" y="T3"/>
                    </a:cxn>
                    <a:cxn ang="0">
                      <a:pos x="T4" y="T5"/>
                    </a:cxn>
                    <a:cxn ang="0">
                      <a:pos x="T6" y="T7"/>
                    </a:cxn>
                    <a:cxn ang="0">
                      <a:pos x="T8" y="T9"/>
                    </a:cxn>
                  </a:cxnLst>
                  <a:rect l="0" t="0" r="r" b="b"/>
                  <a:pathLst>
                    <a:path w="131" h="16">
                      <a:moveTo>
                        <a:pt x="66" y="16"/>
                      </a:moveTo>
                      <a:cubicBezTo>
                        <a:pt x="100" y="16"/>
                        <a:pt x="127" y="9"/>
                        <a:pt x="131" y="0"/>
                      </a:cubicBezTo>
                      <a:cubicBezTo>
                        <a:pt x="117" y="6"/>
                        <a:pt x="95" y="10"/>
                        <a:pt x="66" y="10"/>
                      </a:cubicBezTo>
                      <a:cubicBezTo>
                        <a:pt x="37" y="10"/>
                        <a:pt x="15" y="6"/>
                        <a:pt x="0" y="0"/>
                      </a:cubicBezTo>
                      <a:cubicBezTo>
                        <a:pt x="5" y="9"/>
                        <a:pt x="32" y="16"/>
                        <a:pt x="66" y="16"/>
                      </a:cubicBezTo>
                      <a:close/>
                    </a:path>
                  </a:pathLst>
                </a:custGeom>
                <a:grpFill/>
                <a:ln w="38100">
                  <a:solidFill>
                    <a:schemeClr val="bg1"/>
                  </a:solidFill>
                  <a:round/>
                  <a:headEnd/>
                  <a:tailEnd/>
                </a:ln>
                <a:extLst/>
              </p:spPr>
              <p:txBody>
                <a:bodyPr vert="horz" wrap="square" lIns="91320" tIns="45660" rIns="91320" bIns="45660" numCol="1" anchor="t" anchorCtr="0" compatLnSpc="1">
                  <a:prstTxWarp prst="textNoShape">
                    <a:avLst/>
                  </a:prstTxWarp>
                </a:bodyPr>
                <a:lstStyle/>
                <a:p>
                  <a:endParaRPr lang="en-US" sz="1099">
                    <a:solidFill>
                      <a:srgbClr val="4C4C4E"/>
                    </a:solidFill>
                  </a:endParaRPr>
                </a:p>
              </p:txBody>
            </p:sp>
            <p:sp>
              <p:nvSpPr>
                <p:cNvPr id="404" name="Freeform 538"/>
                <p:cNvSpPr>
                  <a:spLocks/>
                </p:cNvSpPr>
                <p:nvPr/>
              </p:nvSpPr>
              <p:spPr bwMode="auto">
                <a:xfrm>
                  <a:off x="6019798" y="3047997"/>
                  <a:ext cx="325438" cy="117475"/>
                </a:xfrm>
                <a:custGeom>
                  <a:avLst/>
                  <a:gdLst>
                    <a:gd name="T0" fmla="*/ 83 w 166"/>
                    <a:gd name="T1" fmla="*/ 60 h 60"/>
                    <a:gd name="T2" fmla="*/ 166 w 166"/>
                    <a:gd name="T3" fmla="*/ 34 h 60"/>
                    <a:gd name="T4" fmla="*/ 166 w 166"/>
                    <a:gd name="T5" fmla="*/ 0 h 60"/>
                    <a:gd name="T6" fmla="*/ 83 w 166"/>
                    <a:gd name="T7" fmla="*/ 21 h 60"/>
                    <a:gd name="T8" fmla="*/ 0 w 166"/>
                    <a:gd name="T9" fmla="*/ 0 h 60"/>
                    <a:gd name="T10" fmla="*/ 0 w 166"/>
                    <a:gd name="T11" fmla="*/ 34 h 60"/>
                    <a:gd name="T12" fmla="*/ 83 w 166"/>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166" h="60">
                      <a:moveTo>
                        <a:pt x="83" y="60"/>
                      </a:moveTo>
                      <a:cubicBezTo>
                        <a:pt x="129" y="60"/>
                        <a:pt x="166" y="48"/>
                        <a:pt x="166" y="34"/>
                      </a:cubicBezTo>
                      <a:cubicBezTo>
                        <a:pt x="166" y="0"/>
                        <a:pt x="166" y="0"/>
                        <a:pt x="166" y="0"/>
                      </a:cubicBezTo>
                      <a:cubicBezTo>
                        <a:pt x="157" y="11"/>
                        <a:pt x="129" y="21"/>
                        <a:pt x="83" y="21"/>
                      </a:cubicBezTo>
                      <a:cubicBezTo>
                        <a:pt x="37" y="21"/>
                        <a:pt x="9" y="11"/>
                        <a:pt x="0" y="0"/>
                      </a:cubicBezTo>
                      <a:cubicBezTo>
                        <a:pt x="0" y="34"/>
                        <a:pt x="0" y="34"/>
                        <a:pt x="0" y="34"/>
                      </a:cubicBezTo>
                      <a:cubicBezTo>
                        <a:pt x="0" y="48"/>
                        <a:pt x="37" y="60"/>
                        <a:pt x="83" y="60"/>
                      </a:cubicBezTo>
                      <a:close/>
                    </a:path>
                  </a:pathLst>
                </a:custGeom>
                <a:grpFill/>
                <a:ln w="38100">
                  <a:solidFill>
                    <a:schemeClr val="bg1"/>
                  </a:solidFill>
                  <a:round/>
                  <a:headEnd/>
                  <a:tailEnd/>
                </a:ln>
                <a:extLst/>
              </p:spPr>
              <p:txBody>
                <a:bodyPr vert="horz" wrap="square" lIns="91320" tIns="45660" rIns="91320" bIns="45660" numCol="1" anchor="t" anchorCtr="0" compatLnSpc="1">
                  <a:prstTxWarp prst="textNoShape">
                    <a:avLst/>
                  </a:prstTxWarp>
                </a:bodyPr>
                <a:lstStyle/>
                <a:p>
                  <a:endParaRPr lang="en-US" sz="1099">
                    <a:solidFill>
                      <a:srgbClr val="4C4C4E"/>
                    </a:solidFill>
                  </a:endParaRPr>
                </a:p>
              </p:txBody>
            </p:sp>
            <p:sp>
              <p:nvSpPr>
                <p:cNvPr id="405" name="Freeform 539"/>
                <p:cNvSpPr>
                  <a:spLocks/>
                </p:cNvSpPr>
                <p:nvPr/>
              </p:nvSpPr>
              <p:spPr bwMode="auto">
                <a:xfrm>
                  <a:off x="6019796" y="3021007"/>
                  <a:ext cx="325438" cy="61913"/>
                </a:xfrm>
                <a:custGeom>
                  <a:avLst/>
                  <a:gdLst>
                    <a:gd name="T0" fmla="*/ 83 w 166"/>
                    <a:gd name="T1" fmla="*/ 32 h 32"/>
                    <a:gd name="T2" fmla="*/ 166 w 166"/>
                    <a:gd name="T3" fmla="*/ 6 h 32"/>
                    <a:gd name="T4" fmla="*/ 163 w 166"/>
                    <a:gd name="T5" fmla="*/ 0 h 32"/>
                    <a:gd name="T6" fmla="*/ 148 w 166"/>
                    <a:gd name="T7" fmla="*/ 8 h 32"/>
                    <a:gd name="T8" fmla="*/ 83 w 166"/>
                    <a:gd name="T9" fmla="*/ 25 h 32"/>
                    <a:gd name="T10" fmla="*/ 17 w 166"/>
                    <a:gd name="T11" fmla="*/ 8 h 32"/>
                    <a:gd name="T12" fmla="*/ 3 w 166"/>
                    <a:gd name="T13" fmla="*/ 0 h 32"/>
                    <a:gd name="T14" fmla="*/ 0 w 166"/>
                    <a:gd name="T15" fmla="*/ 6 h 32"/>
                    <a:gd name="T16" fmla="*/ 83 w 16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32">
                      <a:moveTo>
                        <a:pt x="83" y="32"/>
                      </a:moveTo>
                      <a:cubicBezTo>
                        <a:pt x="129" y="32"/>
                        <a:pt x="166" y="21"/>
                        <a:pt x="166" y="6"/>
                      </a:cubicBezTo>
                      <a:cubicBezTo>
                        <a:pt x="166" y="4"/>
                        <a:pt x="165" y="2"/>
                        <a:pt x="163" y="0"/>
                      </a:cubicBezTo>
                      <a:cubicBezTo>
                        <a:pt x="160" y="3"/>
                        <a:pt x="155" y="6"/>
                        <a:pt x="148" y="8"/>
                      </a:cubicBezTo>
                      <a:cubicBezTo>
                        <a:pt x="144" y="18"/>
                        <a:pt x="117" y="25"/>
                        <a:pt x="83" y="25"/>
                      </a:cubicBezTo>
                      <a:cubicBezTo>
                        <a:pt x="49" y="25"/>
                        <a:pt x="22" y="18"/>
                        <a:pt x="17" y="8"/>
                      </a:cubicBezTo>
                      <a:cubicBezTo>
                        <a:pt x="11" y="6"/>
                        <a:pt x="6" y="3"/>
                        <a:pt x="3" y="0"/>
                      </a:cubicBezTo>
                      <a:cubicBezTo>
                        <a:pt x="1" y="2"/>
                        <a:pt x="0" y="4"/>
                        <a:pt x="0" y="6"/>
                      </a:cubicBezTo>
                      <a:cubicBezTo>
                        <a:pt x="0" y="21"/>
                        <a:pt x="37" y="32"/>
                        <a:pt x="83" y="32"/>
                      </a:cubicBezTo>
                      <a:close/>
                    </a:path>
                  </a:pathLst>
                </a:custGeom>
                <a:grpFill/>
                <a:ln w="38100">
                  <a:solidFill>
                    <a:schemeClr val="bg1"/>
                  </a:solidFill>
                  <a:round/>
                  <a:headEnd/>
                  <a:tailEnd/>
                </a:ln>
                <a:extLst/>
              </p:spPr>
              <p:txBody>
                <a:bodyPr vert="horz" wrap="square" lIns="91320" tIns="45660" rIns="91320" bIns="45660" numCol="1" anchor="t" anchorCtr="0" compatLnSpc="1">
                  <a:prstTxWarp prst="textNoShape">
                    <a:avLst/>
                  </a:prstTxWarp>
                </a:bodyPr>
                <a:lstStyle/>
                <a:p>
                  <a:endParaRPr lang="en-US" sz="1099">
                    <a:solidFill>
                      <a:srgbClr val="4C4C4E"/>
                    </a:solidFill>
                  </a:endParaRPr>
                </a:p>
              </p:txBody>
            </p:sp>
            <p:sp>
              <p:nvSpPr>
                <p:cNvPr id="406" name="Freeform 540"/>
                <p:cNvSpPr>
                  <a:spLocks/>
                </p:cNvSpPr>
                <p:nvPr/>
              </p:nvSpPr>
              <p:spPr bwMode="auto">
                <a:xfrm>
                  <a:off x="6053133" y="3035296"/>
                  <a:ext cx="257175" cy="33338"/>
                </a:xfrm>
                <a:custGeom>
                  <a:avLst/>
                  <a:gdLst>
                    <a:gd name="T0" fmla="*/ 66 w 131"/>
                    <a:gd name="T1" fmla="*/ 17 h 17"/>
                    <a:gd name="T2" fmla="*/ 131 w 131"/>
                    <a:gd name="T3" fmla="*/ 0 h 17"/>
                    <a:gd name="T4" fmla="*/ 66 w 131"/>
                    <a:gd name="T5" fmla="*/ 10 h 17"/>
                    <a:gd name="T6" fmla="*/ 0 w 131"/>
                    <a:gd name="T7" fmla="*/ 0 h 17"/>
                    <a:gd name="T8" fmla="*/ 66 w 131"/>
                    <a:gd name="T9" fmla="*/ 17 h 17"/>
                  </a:gdLst>
                  <a:ahLst/>
                  <a:cxnLst>
                    <a:cxn ang="0">
                      <a:pos x="T0" y="T1"/>
                    </a:cxn>
                    <a:cxn ang="0">
                      <a:pos x="T2" y="T3"/>
                    </a:cxn>
                    <a:cxn ang="0">
                      <a:pos x="T4" y="T5"/>
                    </a:cxn>
                    <a:cxn ang="0">
                      <a:pos x="T6" y="T7"/>
                    </a:cxn>
                    <a:cxn ang="0">
                      <a:pos x="T8" y="T9"/>
                    </a:cxn>
                  </a:cxnLst>
                  <a:rect l="0" t="0" r="r" b="b"/>
                  <a:pathLst>
                    <a:path w="131" h="17">
                      <a:moveTo>
                        <a:pt x="66" y="17"/>
                      </a:moveTo>
                      <a:cubicBezTo>
                        <a:pt x="100" y="17"/>
                        <a:pt x="127" y="10"/>
                        <a:pt x="131" y="0"/>
                      </a:cubicBezTo>
                      <a:cubicBezTo>
                        <a:pt x="117" y="6"/>
                        <a:pt x="95" y="10"/>
                        <a:pt x="66" y="10"/>
                      </a:cubicBezTo>
                      <a:cubicBezTo>
                        <a:pt x="37" y="10"/>
                        <a:pt x="15" y="6"/>
                        <a:pt x="0" y="0"/>
                      </a:cubicBezTo>
                      <a:cubicBezTo>
                        <a:pt x="5" y="10"/>
                        <a:pt x="32" y="17"/>
                        <a:pt x="66" y="17"/>
                      </a:cubicBezTo>
                      <a:close/>
                    </a:path>
                  </a:pathLst>
                </a:custGeom>
                <a:grpFill/>
                <a:ln w="38100">
                  <a:solidFill>
                    <a:schemeClr val="bg1"/>
                  </a:solidFill>
                  <a:round/>
                  <a:headEnd/>
                  <a:tailEnd/>
                </a:ln>
                <a:extLst/>
              </p:spPr>
              <p:txBody>
                <a:bodyPr vert="horz" wrap="square" lIns="91320" tIns="45660" rIns="91320" bIns="45660" numCol="1" anchor="t" anchorCtr="0" compatLnSpc="1">
                  <a:prstTxWarp prst="textNoShape">
                    <a:avLst/>
                  </a:prstTxWarp>
                </a:bodyPr>
                <a:lstStyle/>
                <a:p>
                  <a:endParaRPr lang="en-US" sz="1099">
                    <a:solidFill>
                      <a:srgbClr val="4C4C4E"/>
                    </a:solidFill>
                  </a:endParaRPr>
                </a:p>
              </p:txBody>
            </p:sp>
            <p:sp>
              <p:nvSpPr>
                <p:cNvPr id="407" name="Freeform 541"/>
                <p:cNvSpPr>
                  <a:spLocks/>
                </p:cNvSpPr>
                <p:nvPr/>
              </p:nvSpPr>
              <p:spPr bwMode="auto">
                <a:xfrm>
                  <a:off x="6019801" y="2932105"/>
                  <a:ext cx="325438" cy="119063"/>
                </a:xfrm>
                <a:custGeom>
                  <a:avLst/>
                  <a:gdLst>
                    <a:gd name="T0" fmla="*/ 83 w 166"/>
                    <a:gd name="T1" fmla="*/ 61 h 61"/>
                    <a:gd name="T2" fmla="*/ 166 w 166"/>
                    <a:gd name="T3" fmla="*/ 34 h 61"/>
                    <a:gd name="T4" fmla="*/ 166 w 166"/>
                    <a:gd name="T5" fmla="*/ 0 h 61"/>
                    <a:gd name="T6" fmla="*/ 83 w 166"/>
                    <a:gd name="T7" fmla="*/ 22 h 61"/>
                    <a:gd name="T8" fmla="*/ 0 w 166"/>
                    <a:gd name="T9" fmla="*/ 0 h 61"/>
                    <a:gd name="T10" fmla="*/ 0 w 166"/>
                    <a:gd name="T11" fmla="*/ 34 h 61"/>
                    <a:gd name="T12" fmla="*/ 83 w 166"/>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166" h="61">
                      <a:moveTo>
                        <a:pt x="83" y="61"/>
                      </a:moveTo>
                      <a:cubicBezTo>
                        <a:pt x="129" y="61"/>
                        <a:pt x="166" y="49"/>
                        <a:pt x="166" y="34"/>
                      </a:cubicBezTo>
                      <a:cubicBezTo>
                        <a:pt x="166" y="0"/>
                        <a:pt x="166" y="0"/>
                        <a:pt x="166" y="0"/>
                      </a:cubicBezTo>
                      <a:cubicBezTo>
                        <a:pt x="157" y="11"/>
                        <a:pt x="129" y="22"/>
                        <a:pt x="83" y="22"/>
                      </a:cubicBezTo>
                      <a:cubicBezTo>
                        <a:pt x="37" y="22"/>
                        <a:pt x="9" y="11"/>
                        <a:pt x="0" y="0"/>
                      </a:cubicBezTo>
                      <a:cubicBezTo>
                        <a:pt x="0" y="34"/>
                        <a:pt x="0" y="34"/>
                        <a:pt x="0" y="34"/>
                      </a:cubicBezTo>
                      <a:cubicBezTo>
                        <a:pt x="0" y="49"/>
                        <a:pt x="37" y="61"/>
                        <a:pt x="83" y="61"/>
                      </a:cubicBezTo>
                      <a:close/>
                    </a:path>
                  </a:pathLst>
                </a:custGeom>
                <a:grpFill/>
                <a:ln w="38100">
                  <a:solidFill>
                    <a:schemeClr val="bg1"/>
                  </a:solidFill>
                  <a:round/>
                  <a:headEnd/>
                  <a:tailEnd/>
                </a:ln>
                <a:extLst/>
              </p:spPr>
              <p:txBody>
                <a:bodyPr vert="horz" wrap="square" lIns="91320" tIns="45660" rIns="91320" bIns="45660" numCol="1" anchor="t" anchorCtr="0" compatLnSpc="1">
                  <a:prstTxWarp prst="textNoShape">
                    <a:avLst/>
                  </a:prstTxWarp>
                </a:bodyPr>
                <a:lstStyle/>
                <a:p>
                  <a:endParaRPr lang="en-US" sz="1099">
                    <a:solidFill>
                      <a:srgbClr val="4C4C4E"/>
                    </a:solidFill>
                  </a:endParaRPr>
                </a:p>
              </p:txBody>
            </p:sp>
            <p:sp>
              <p:nvSpPr>
                <p:cNvPr id="408" name="Freeform 542"/>
                <p:cNvSpPr>
                  <a:spLocks noEditPoints="1"/>
                </p:cNvSpPr>
                <p:nvPr/>
              </p:nvSpPr>
              <p:spPr bwMode="auto">
                <a:xfrm>
                  <a:off x="6019805" y="2865435"/>
                  <a:ext cx="325438" cy="103188"/>
                </a:xfrm>
                <a:custGeom>
                  <a:avLst/>
                  <a:gdLst>
                    <a:gd name="T0" fmla="*/ 83 w 166"/>
                    <a:gd name="T1" fmla="*/ 53 h 53"/>
                    <a:gd name="T2" fmla="*/ 166 w 166"/>
                    <a:gd name="T3" fmla="*/ 26 h 53"/>
                    <a:gd name="T4" fmla="*/ 83 w 166"/>
                    <a:gd name="T5" fmla="*/ 0 h 53"/>
                    <a:gd name="T6" fmla="*/ 0 w 166"/>
                    <a:gd name="T7" fmla="*/ 26 h 53"/>
                    <a:gd name="T8" fmla="*/ 83 w 166"/>
                    <a:gd name="T9" fmla="*/ 53 h 53"/>
                    <a:gd name="T10" fmla="*/ 83 w 166"/>
                    <a:gd name="T11" fmla="*/ 8 h 53"/>
                    <a:gd name="T12" fmla="*/ 149 w 166"/>
                    <a:gd name="T13" fmla="*/ 26 h 53"/>
                    <a:gd name="T14" fmla="*/ 83 w 166"/>
                    <a:gd name="T15" fmla="*/ 45 h 53"/>
                    <a:gd name="T16" fmla="*/ 17 w 166"/>
                    <a:gd name="T17" fmla="*/ 26 h 53"/>
                    <a:gd name="T18" fmla="*/ 83 w 166"/>
                    <a:gd name="T19" fmla="*/ 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53">
                      <a:moveTo>
                        <a:pt x="83" y="53"/>
                      </a:moveTo>
                      <a:cubicBezTo>
                        <a:pt x="129" y="53"/>
                        <a:pt x="166" y="41"/>
                        <a:pt x="166" y="26"/>
                      </a:cubicBezTo>
                      <a:cubicBezTo>
                        <a:pt x="166" y="12"/>
                        <a:pt x="129" y="0"/>
                        <a:pt x="83" y="0"/>
                      </a:cubicBezTo>
                      <a:cubicBezTo>
                        <a:pt x="37" y="0"/>
                        <a:pt x="0" y="12"/>
                        <a:pt x="0" y="26"/>
                      </a:cubicBezTo>
                      <a:cubicBezTo>
                        <a:pt x="0" y="41"/>
                        <a:pt x="37" y="53"/>
                        <a:pt x="83" y="53"/>
                      </a:cubicBezTo>
                      <a:close/>
                      <a:moveTo>
                        <a:pt x="83" y="8"/>
                      </a:moveTo>
                      <a:cubicBezTo>
                        <a:pt x="119" y="8"/>
                        <a:pt x="149" y="16"/>
                        <a:pt x="149" y="26"/>
                      </a:cubicBezTo>
                      <a:cubicBezTo>
                        <a:pt x="149" y="37"/>
                        <a:pt x="119" y="45"/>
                        <a:pt x="83" y="45"/>
                      </a:cubicBezTo>
                      <a:cubicBezTo>
                        <a:pt x="46" y="45"/>
                        <a:pt x="17" y="37"/>
                        <a:pt x="17" y="26"/>
                      </a:cubicBezTo>
                      <a:cubicBezTo>
                        <a:pt x="17" y="16"/>
                        <a:pt x="46" y="8"/>
                        <a:pt x="83" y="8"/>
                      </a:cubicBezTo>
                      <a:close/>
                    </a:path>
                  </a:pathLst>
                </a:custGeom>
                <a:grpFill/>
                <a:ln w="38100">
                  <a:solidFill>
                    <a:schemeClr val="bg1"/>
                  </a:solidFill>
                  <a:round/>
                  <a:headEnd/>
                  <a:tailEnd/>
                </a:ln>
                <a:extLst/>
              </p:spPr>
              <p:txBody>
                <a:bodyPr vert="horz" wrap="square" lIns="91320" tIns="45660" rIns="91320" bIns="45660" numCol="1" anchor="t" anchorCtr="0" compatLnSpc="1">
                  <a:prstTxWarp prst="textNoShape">
                    <a:avLst/>
                  </a:prstTxWarp>
                </a:bodyPr>
                <a:lstStyle/>
                <a:p>
                  <a:endParaRPr lang="en-US" sz="1099">
                    <a:solidFill>
                      <a:srgbClr val="4C4C4E"/>
                    </a:solidFill>
                  </a:endParaRPr>
                </a:p>
              </p:txBody>
            </p:sp>
            <p:sp>
              <p:nvSpPr>
                <p:cNvPr id="409" name="Oval 543"/>
                <p:cNvSpPr>
                  <a:spLocks noChangeArrowheads="1"/>
                </p:cNvSpPr>
                <p:nvPr/>
              </p:nvSpPr>
              <p:spPr bwMode="auto">
                <a:xfrm>
                  <a:off x="6053139" y="2881313"/>
                  <a:ext cx="258763" cy="71438"/>
                </a:xfrm>
                <a:prstGeom prst="ellipse">
                  <a:avLst/>
                </a:prstGeom>
                <a:grpFill/>
                <a:ln w="38100">
                  <a:solidFill>
                    <a:schemeClr val="bg1"/>
                  </a:solidFill>
                  <a:round/>
                  <a:headEnd/>
                  <a:tailEnd/>
                </a:ln>
                <a:extLst/>
              </p:spPr>
              <p:txBody>
                <a:bodyPr vert="horz" wrap="square" lIns="91320" tIns="45660" rIns="91320" bIns="45660" numCol="1" anchor="t" anchorCtr="0" compatLnSpc="1">
                  <a:prstTxWarp prst="textNoShape">
                    <a:avLst/>
                  </a:prstTxWarp>
                </a:bodyPr>
                <a:lstStyle/>
                <a:p>
                  <a:endParaRPr lang="en-US" sz="1099">
                    <a:solidFill>
                      <a:srgbClr val="4C4C4E"/>
                    </a:solidFill>
                  </a:endParaRPr>
                </a:p>
              </p:txBody>
            </p:sp>
          </p:grpSp>
          <p:grpSp>
            <p:nvGrpSpPr>
              <p:cNvPr id="391" name="Group 390"/>
              <p:cNvGrpSpPr/>
              <p:nvPr/>
            </p:nvGrpSpPr>
            <p:grpSpPr>
              <a:xfrm>
                <a:off x="-1166384" y="456822"/>
                <a:ext cx="532931" cy="680070"/>
                <a:chOff x="6019792" y="2865435"/>
                <a:chExt cx="325458" cy="415916"/>
              </a:xfrm>
              <a:effectLst/>
            </p:grpSpPr>
            <p:sp>
              <p:nvSpPr>
                <p:cNvPr id="392" name="Freeform 535"/>
                <p:cNvSpPr>
                  <a:spLocks/>
                </p:cNvSpPr>
                <p:nvPr/>
              </p:nvSpPr>
              <p:spPr bwMode="auto">
                <a:xfrm>
                  <a:off x="6019792" y="3162288"/>
                  <a:ext cx="325438" cy="119063"/>
                </a:xfrm>
                <a:custGeom>
                  <a:avLst/>
                  <a:gdLst>
                    <a:gd name="T0" fmla="*/ 83 w 166"/>
                    <a:gd name="T1" fmla="*/ 61 h 61"/>
                    <a:gd name="T2" fmla="*/ 166 w 166"/>
                    <a:gd name="T3" fmla="*/ 35 h 61"/>
                    <a:gd name="T4" fmla="*/ 166 w 166"/>
                    <a:gd name="T5" fmla="*/ 0 h 61"/>
                    <a:gd name="T6" fmla="*/ 83 w 166"/>
                    <a:gd name="T7" fmla="*/ 22 h 61"/>
                    <a:gd name="T8" fmla="*/ 0 w 166"/>
                    <a:gd name="T9" fmla="*/ 0 h 61"/>
                    <a:gd name="T10" fmla="*/ 0 w 166"/>
                    <a:gd name="T11" fmla="*/ 35 h 61"/>
                    <a:gd name="T12" fmla="*/ 83 w 166"/>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166" h="61">
                      <a:moveTo>
                        <a:pt x="83" y="61"/>
                      </a:moveTo>
                      <a:cubicBezTo>
                        <a:pt x="129" y="61"/>
                        <a:pt x="166" y="49"/>
                        <a:pt x="166" y="35"/>
                      </a:cubicBezTo>
                      <a:cubicBezTo>
                        <a:pt x="166" y="0"/>
                        <a:pt x="166" y="0"/>
                        <a:pt x="166" y="0"/>
                      </a:cubicBezTo>
                      <a:cubicBezTo>
                        <a:pt x="157" y="12"/>
                        <a:pt x="129" y="22"/>
                        <a:pt x="83" y="22"/>
                      </a:cubicBezTo>
                      <a:cubicBezTo>
                        <a:pt x="37" y="22"/>
                        <a:pt x="9" y="12"/>
                        <a:pt x="0" y="0"/>
                      </a:cubicBezTo>
                      <a:cubicBezTo>
                        <a:pt x="0" y="35"/>
                        <a:pt x="0" y="35"/>
                        <a:pt x="0" y="35"/>
                      </a:cubicBezTo>
                      <a:cubicBezTo>
                        <a:pt x="0" y="49"/>
                        <a:pt x="37" y="61"/>
                        <a:pt x="83" y="61"/>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099">
                    <a:solidFill>
                      <a:srgbClr val="4C4C4E"/>
                    </a:solidFill>
                  </a:endParaRPr>
                </a:p>
              </p:txBody>
            </p:sp>
            <p:sp>
              <p:nvSpPr>
                <p:cNvPr id="393" name="Freeform 536"/>
                <p:cNvSpPr>
                  <a:spLocks/>
                </p:cNvSpPr>
                <p:nvPr/>
              </p:nvSpPr>
              <p:spPr bwMode="auto">
                <a:xfrm>
                  <a:off x="6019796" y="3133714"/>
                  <a:ext cx="325438" cy="65088"/>
                </a:xfrm>
                <a:custGeom>
                  <a:avLst/>
                  <a:gdLst>
                    <a:gd name="T0" fmla="*/ 83 w 166"/>
                    <a:gd name="T1" fmla="*/ 33 h 33"/>
                    <a:gd name="T2" fmla="*/ 166 w 166"/>
                    <a:gd name="T3" fmla="*/ 7 h 33"/>
                    <a:gd name="T4" fmla="*/ 163 w 166"/>
                    <a:gd name="T5" fmla="*/ 0 h 33"/>
                    <a:gd name="T6" fmla="*/ 148 w 166"/>
                    <a:gd name="T7" fmla="*/ 9 h 33"/>
                    <a:gd name="T8" fmla="*/ 83 w 166"/>
                    <a:gd name="T9" fmla="*/ 25 h 33"/>
                    <a:gd name="T10" fmla="*/ 17 w 166"/>
                    <a:gd name="T11" fmla="*/ 9 h 33"/>
                    <a:gd name="T12" fmla="*/ 3 w 166"/>
                    <a:gd name="T13" fmla="*/ 0 h 33"/>
                    <a:gd name="T14" fmla="*/ 0 w 166"/>
                    <a:gd name="T15" fmla="*/ 7 h 33"/>
                    <a:gd name="T16" fmla="*/ 83 w 166"/>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33">
                      <a:moveTo>
                        <a:pt x="83" y="33"/>
                      </a:moveTo>
                      <a:cubicBezTo>
                        <a:pt x="129" y="33"/>
                        <a:pt x="166" y="21"/>
                        <a:pt x="166" y="7"/>
                      </a:cubicBezTo>
                      <a:cubicBezTo>
                        <a:pt x="166" y="4"/>
                        <a:pt x="165" y="2"/>
                        <a:pt x="163" y="0"/>
                      </a:cubicBezTo>
                      <a:cubicBezTo>
                        <a:pt x="160" y="3"/>
                        <a:pt x="155" y="6"/>
                        <a:pt x="148" y="9"/>
                      </a:cubicBezTo>
                      <a:cubicBezTo>
                        <a:pt x="144" y="18"/>
                        <a:pt x="117" y="25"/>
                        <a:pt x="83" y="25"/>
                      </a:cubicBezTo>
                      <a:cubicBezTo>
                        <a:pt x="49" y="25"/>
                        <a:pt x="22" y="18"/>
                        <a:pt x="17" y="9"/>
                      </a:cubicBezTo>
                      <a:cubicBezTo>
                        <a:pt x="11" y="6"/>
                        <a:pt x="6" y="3"/>
                        <a:pt x="3" y="0"/>
                      </a:cubicBezTo>
                      <a:cubicBezTo>
                        <a:pt x="1" y="2"/>
                        <a:pt x="0" y="4"/>
                        <a:pt x="0" y="7"/>
                      </a:cubicBezTo>
                      <a:cubicBezTo>
                        <a:pt x="0" y="21"/>
                        <a:pt x="37" y="33"/>
                        <a:pt x="83" y="33"/>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099">
                    <a:solidFill>
                      <a:srgbClr val="4C4C4E"/>
                    </a:solidFill>
                  </a:endParaRPr>
                </a:p>
              </p:txBody>
            </p:sp>
            <p:sp>
              <p:nvSpPr>
                <p:cNvPr id="394" name="Freeform 537"/>
                <p:cNvSpPr>
                  <a:spLocks/>
                </p:cNvSpPr>
                <p:nvPr/>
              </p:nvSpPr>
              <p:spPr bwMode="auto">
                <a:xfrm>
                  <a:off x="6053134" y="3151178"/>
                  <a:ext cx="257175" cy="31750"/>
                </a:xfrm>
                <a:custGeom>
                  <a:avLst/>
                  <a:gdLst>
                    <a:gd name="T0" fmla="*/ 66 w 131"/>
                    <a:gd name="T1" fmla="*/ 16 h 16"/>
                    <a:gd name="T2" fmla="*/ 131 w 131"/>
                    <a:gd name="T3" fmla="*/ 0 h 16"/>
                    <a:gd name="T4" fmla="*/ 66 w 131"/>
                    <a:gd name="T5" fmla="*/ 10 h 16"/>
                    <a:gd name="T6" fmla="*/ 0 w 131"/>
                    <a:gd name="T7" fmla="*/ 0 h 16"/>
                    <a:gd name="T8" fmla="*/ 66 w 131"/>
                    <a:gd name="T9" fmla="*/ 16 h 16"/>
                  </a:gdLst>
                  <a:ahLst/>
                  <a:cxnLst>
                    <a:cxn ang="0">
                      <a:pos x="T0" y="T1"/>
                    </a:cxn>
                    <a:cxn ang="0">
                      <a:pos x="T2" y="T3"/>
                    </a:cxn>
                    <a:cxn ang="0">
                      <a:pos x="T4" y="T5"/>
                    </a:cxn>
                    <a:cxn ang="0">
                      <a:pos x="T6" y="T7"/>
                    </a:cxn>
                    <a:cxn ang="0">
                      <a:pos x="T8" y="T9"/>
                    </a:cxn>
                  </a:cxnLst>
                  <a:rect l="0" t="0" r="r" b="b"/>
                  <a:pathLst>
                    <a:path w="131" h="16">
                      <a:moveTo>
                        <a:pt x="66" y="16"/>
                      </a:moveTo>
                      <a:cubicBezTo>
                        <a:pt x="100" y="16"/>
                        <a:pt x="127" y="9"/>
                        <a:pt x="131" y="0"/>
                      </a:cubicBezTo>
                      <a:cubicBezTo>
                        <a:pt x="117" y="6"/>
                        <a:pt x="95" y="10"/>
                        <a:pt x="66" y="10"/>
                      </a:cubicBezTo>
                      <a:cubicBezTo>
                        <a:pt x="37" y="10"/>
                        <a:pt x="15" y="6"/>
                        <a:pt x="0" y="0"/>
                      </a:cubicBezTo>
                      <a:cubicBezTo>
                        <a:pt x="5" y="9"/>
                        <a:pt x="32" y="16"/>
                        <a:pt x="66" y="16"/>
                      </a:cubicBezTo>
                      <a:close/>
                    </a:path>
                  </a:pathLst>
                </a:cu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099">
                    <a:solidFill>
                      <a:srgbClr val="4C4C4E"/>
                    </a:solidFill>
                  </a:endParaRPr>
                </a:p>
              </p:txBody>
            </p:sp>
            <p:sp>
              <p:nvSpPr>
                <p:cNvPr id="395" name="Freeform 538"/>
                <p:cNvSpPr>
                  <a:spLocks/>
                </p:cNvSpPr>
                <p:nvPr/>
              </p:nvSpPr>
              <p:spPr bwMode="auto">
                <a:xfrm>
                  <a:off x="6019797" y="3047992"/>
                  <a:ext cx="325438" cy="117475"/>
                </a:xfrm>
                <a:custGeom>
                  <a:avLst/>
                  <a:gdLst>
                    <a:gd name="T0" fmla="*/ 83 w 166"/>
                    <a:gd name="T1" fmla="*/ 60 h 60"/>
                    <a:gd name="T2" fmla="*/ 166 w 166"/>
                    <a:gd name="T3" fmla="*/ 34 h 60"/>
                    <a:gd name="T4" fmla="*/ 166 w 166"/>
                    <a:gd name="T5" fmla="*/ 0 h 60"/>
                    <a:gd name="T6" fmla="*/ 83 w 166"/>
                    <a:gd name="T7" fmla="*/ 21 h 60"/>
                    <a:gd name="T8" fmla="*/ 0 w 166"/>
                    <a:gd name="T9" fmla="*/ 0 h 60"/>
                    <a:gd name="T10" fmla="*/ 0 w 166"/>
                    <a:gd name="T11" fmla="*/ 34 h 60"/>
                    <a:gd name="T12" fmla="*/ 83 w 166"/>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166" h="60">
                      <a:moveTo>
                        <a:pt x="83" y="60"/>
                      </a:moveTo>
                      <a:cubicBezTo>
                        <a:pt x="129" y="60"/>
                        <a:pt x="166" y="48"/>
                        <a:pt x="166" y="34"/>
                      </a:cubicBezTo>
                      <a:cubicBezTo>
                        <a:pt x="166" y="0"/>
                        <a:pt x="166" y="0"/>
                        <a:pt x="166" y="0"/>
                      </a:cubicBezTo>
                      <a:cubicBezTo>
                        <a:pt x="157" y="11"/>
                        <a:pt x="129" y="21"/>
                        <a:pt x="83" y="21"/>
                      </a:cubicBezTo>
                      <a:cubicBezTo>
                        <a:pt x="37" y="21"/>
                        <a:pt x="9" y="11"/>
                        <a:pt x="0" y="0"/>
                      </a:cubicBezTo>
                      <a:cubicBezTo>
                        <a:pt x="0" y="34"/>
                        <a:pt x="0" y="34"/>
                        <a:pt x="0" y="34"/>
                      </a:cubicBezTo>
                      <a:cubicBezTo>
                        <a:pt x="0" y="48"/>
                        <a:pt x="37" y="60"/>
                        <a:pt x="83" y="60"/>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099">
                    <a:solidFill>
                      <a:srgbClr val="4C4C4E"/>
                    </a:solidFill>
                  </a:endParaRPr>
                </a:p>
              </p:txBody>
            </p:sp>
            <p:sp>
              <p:nvSpPr>
                <p:cNvPr id="396" name="Freeform 539"/>
                <p:cNvSpPr>
                  <a:spLocks/>
                </p:cNvSpPr>
                <p:nvPr/>
              </p:nvSpPr>
              <p:spPr bwMode="auto">
                <a:xfrm>
                  <a:off x="6019800" y="3021000"/>
                  <a:ext cx="325438" cy="61913"/>
                </a:xfrm>
                <a:custGeom>
                  <a:avLst/>
                  <a:gdLst>
                    <a:gd name="T0" fmla="*/ 83 w 166"/>
                    <a:gd name="T1" fmla="*/ 32 h 32"/>
                    <a:gd name="T2" fmla="*/ 166 w 166"/>
                    <a:gd name="T3" fmla="*/ 6 h 32"/>
                    <a:gd name="T4" fmla="*/ 163 w 166"/>
                    <a:gd name="T5" fmla="*/ 0 h 32"/>
                    <a:gd name="T6" fmla="*/ 148 w 166"/>
                    <a:gd name="T7" fmla="*/ 8 h 32"/>
                    <a:gd name="T8" fmla="*/ 83 w 166"/>
                    <a:gd name="T9" fmla="*/ 25 h 32"/>
                    <a:gd name="T10" fmla="*/ 17 w 166"/>
                    <a:gd name="T11" fmla="*/ 8 h 32"/>
                    <a:gd name="T12" fmla="*/ 3 w 166"/>
                    <a:gd name="T13" fmla="*/ 0 h 32"/>
                    <a:gd name="T14" fmla="*/ 0 w 166"/>
                    <a:gd name="T15" fmla="*/ 6 h 32"/>
                    <a:gd name="T16" fmla="*/ 83 w 16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32">
                      <a:moveTo>
                        <a:pt x="83" y="32"/>
                      </a:moveTo>
                      <a:cubicBezTo>
                        <a:pt x="129" y="32"/>
                        <a:pt x="166" y="21"/>
                        <a:pt x="166" y="6"/>
                      </a:cubicBezTo>
                      <a:cubicBezTo>
                        <a:pt x="166" y="4"/>
                        <a:pt x="165" y="2"/>
                        <a:pt x="163" y="0"/>
                      </a:cubicBezTo>
                      <a:cubicBezTo>
                        <a:pt x="160" y="3"/>
                        <a:pt x="155" y="6"/>
                        <a:pt x="148" y="8"/>
                      </a:cubicBezTo>
                      <a:cubicBezTo>
                        <a:pt x="144" y="18"/>
                        <a:pt x="117" y="25"/>
                        <a:pt x="83" y="25"/>
                      </a:cubicBezTo>
                      <a:cubicBezTo>
                        <a:pt x="49" y="25"/>
                        <a:pt x="22" y="18"/>
                        <a:pt x="17" y="8"/>
                      </a:cubicBezTo>
                      <a:cubicBezTo>
                        <a:pt x="11" y="6"/>
                        <a:pt x="6" y="3"/>
                        <a:pt x="3" y="0"/>
                      </a:cubicBezTo>
                      <a:cubicBezTo>
                        <a:pt x="1" y="2"/>
                        <a:pt x="0" y="4"/>
                        <a:pt x="0" y="6"/>
                      </a:cubicBezTo>
                      <a:cubicBezTo>
                        <a:pt x="0" y="21"/>
                        <a:pt x="37" y="32"/>
                        <a:pt x="83" y="32"/>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099">
                    <a:solidFill>
                      <a:srgbClr val="4C4C4E"/>
                    </a:solidFill>
                  </a:endParaRPr>
                </a:p>
              </p:txBody>
            </p:sp>
            <p:sp>
              <p:nvSpPr>
                <p:cNvPr id="397" name="Freeform 540"/>
                <p:cNvSpPr>
                  <a:spLocks/>
                </p:cNvSpPr>
                <p:nvPr/>
              </p:nvSpPr>
              <p:spPr bwMode="auto">
                <a:xfrm>
                  <a:off x="6053138" y="3035289"/>
                  <a:ext cx="257175" cy="33338"/>
                </a:xfrm>
                <a:custGeom>
                  <a:avLst/>
                  <a:gdLst>
                    <a:gd name="T0" fmla="*/ 66 w 131"/>
                    <a:gd name="T1" fmla="*/ 17 h 17"/>
                    <a:gd name="T2" fmla="*/ 131 w 131"/>
                    <a:gd name="T3" fmla="*/ 0 h 17"/>
                    <a:gd name="T4" fmla="*/ 66 w 131"/>
                    <a:gd name="T5" fmla="*/ 10 h 17"/>
                    <a:gd name="T6" fmla="*/ 0 w 131"/>
                    <a:gd name="T7" fmla="*/ 0 h 17"/>
                    <a:gd name="T8" fmla="*/ 66 w 131"/>
                    <a:gd name="T9" fmla="*/ 17 h 17"/>
                  </a:gdLst>
                  <a:ahLst/>
                  <a:cxnLst>
                    <a:cxn ang="0">
                      <a:pos x="T0" y="T1"/>
                    </a:cxn>
                    <a:cxn ang="0">
                      <a:pos x="T2" y="T3"/>
                    </a:cxn>
                    <a:cxn ang="0">
                      <a:pos x="T4" y="T5"/>
                    </a:cxn>
                    <a:cxn ang="0">
                      <a:pos x="T6" y="T7"/>
                    </a:cxn>
                    <a:cxn ang="0">
                      <a:pos x="T8" y="T9"/>
                    </a:cxn>
                  </a:cxnLst>
                  <a:rect l="0" t="0" r="r" b="b"/>
                  <a:pathLst>
                    <a:path w="131" h="17">
                      <a:moveTo>
                        <a:pt x="66" y="17"/>
                      </a:moveTo>
                      <a:cubicBezTo>
                        <a:pt x="100" y="17"/>
                        <a:pt x="127" y="10"/>
                        <a:pt x="131" y="0"/>
                      </a:cubicBezTo>
                      <a:cubicBezTo>
                        <a:pt x="117" y="6"/>
                        <a:pt x="95" y="10"/>
                        <a:pt x="66" y="10"/>
                      </a:cubicBezTo>
                      <a:cubicBezTo>
                        <a:pt x="37" y="10"/>
                        <a:pt x="15" y="6"/>
                        <a:pt x="0" y="0"/>
                      </a:cubicBezTo>
                      <a:cubicBezTo>
                        <a:pt x="5" y="10"/>
                        <a:pt x="32" y="17"/>
                        <a:pt x="66" y="17"/>
                      </a:cubicBezTo>
                      <a:close/>
                    </a:path>
                  </a:pathLst>
                </a:cu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099">
                    <a:solidFill>
                      <a:srgbClr val="4C4C4E"/>
                    </a:solidFill>
                  </a:endParaRPr>
                </a:p>
              </p:txBody>
            </p:sp>
            <p:sp>
              <p:nvSpPr>
                <p:cNvPr id="398" name="Freeform 541"/>
                <p:cNvSpPr>
                  <a:spLocks/>
                </p:cNvSpPr>
                <p:nvPr/>
              </p:nvSpPr>
              <p:spPr bwMode="auto">
                <a:xfrm>
                  <a:off x="6019804" y="2932101"/>
                  <a:ext cx="325438" cy="119063"/>
                </a:xfrm>
                <a:custGeom>
                  <a:avLst/>
                  <a:gdLst>
                    <a:gd name="T0" fmla="*/ 83 w 166"/>
                    <a:gd name="T1" fmla="*/ 61 h 61"/>
                    <a:gd name="T2" fmla="*/ 166 w 166"/>
                    <a:gd name="T3" fmla="*/ 34 h 61"/>
                    <a:gd name="T4" fmla="*/ 166 w 166"/>
                    <a:gd name="T5" fmla="*/ 0 h 61"/>
                    <a:gd name="T6" fmla="*/ 83 w 166"/>
                    <a:gd name="T7" fmla="*/ 22 h 61"/>
                    <a:gd name="T8" fmla="*/ 0 w 166"/>
                    <a:gd name="T9" fmla="*/ 0 h 61"/>
                    <a:gd name="T10" fmla="*/ 0 w 166"/>
                    <a:gd name="T11" fmla="*/ 34 h 61"/>
                    <a:gd name="T12" fmla="*/ 83 w 166"/>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166" h="61">
                      <a:moveTo>
                        <a:pt x="83" y="61"/>
                      </a:moveTo>
                      <a:cubicBezTo>
                        <a:pt x="129" y="61"/>
                        <a:pt x="166" y="49"/>
                        <a:pt x="166" y="34"/>
                      </a:cubicBezTo>
                      <a:cubicBezTo>
                        <a:pt x="166" y="0"/>
                        <a:pt x="166" y="0"/>
                        <a:pt x="166" y="0"/>
                      </a:cubicBezTo>
                      <a:cubicBezTo>
                        <a:pt x="157" y="11"/>
                        <a:pt x="129" y="22"/>
                        <a:pt x="83" y="22"/>
                      </a:cubicBezTo>
                      <a:cubicBezTo>
                        <a:pt x="37" y="22"/>
                        <a:pt x="9" y="11"/>
                        <a:pt x="0" y="0"/>
                      </a:cubicBezTo>
                      <a:cubicBezTo>
                        <a:pt x="0" y="34"/>
                        <a:pt x="0" y="34"/>
                        <a:pt x="0" y="34"/>
                      </a:cubicBezTo>
                      <a:cubicBezTo>
                        <a:pt x="0" y="49"/>
                        <a:pt x="37" y="61"/>
                        <a:pt x="83" y="61"/>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099">
                    <a:solidFill>
                      <a:srgbClr val="4C4C4E"/>
                    </a:solidFill>
                  </a:endParaRPr>
                </a:p>
              </p:txBody>
            </p:sp>
            <p:sp>
              <p:nvSpPr>
                <p:cNvPr id="399" name="Freeform 542"/>
                <p:cNvSpPr>
                  <a:spLocks noEditPoints="1"/>
                </p:cNvSpPr>
                <p:nvPr/>
              </p:nvSpPr>
              <p:spPr bwMode="auto">
                <a:xfrm>
                  <a:off x="6019812" y="2865435"/>
                  <a:ext cx="325438" cy="103188"/>
                </a:xfrm>
                <a:custGeom>
                  <a:avLst/>
                  <a:gdLst>
                    <a:gd name="T0" fmla="*/ 83 w 166"/>
                    <a:gd name="T1" fmla="*/ 53 h 53"/>
                    <a:gd name="T2" fmla="*/ 166 w 166"/>
                    <a:gd name="T3" fmla="*/ 26 h 53"/>
                    <a:gd name="T4" fmla="*/ 83 w 166"/>
                    <a:gd name="T5" fmla="*/ 0 h 53"/>
                    <a:gd name="T6" fmla="*/ 0 w 166"/>
                    <a:gd name="T7" fmla="*/ 26 h 53"/>
                    <a:gd name="T8" fmla="*/ 83 w 166"/>
                    <a:gd name="T9" fmla="*/ 53 h 53"/>
                    <a:gd name="T10" fmla="*/ 83 w 166"/>
                    <a:gd name="T11" fmla="*/ 8 h 53"/>
                    <a:gd name="T12" fmla="*/ 149 w 166"/>
                    <a:gd name="T13" fmla="*/ 26 h 53"/>
                    <a:gd name="T14" fmla="*/ 83 w 166"/>
                    <a:gd name="T15" fmla="*/ 45 h 53"/>
                    <a:gd name="T16" fmla="*/ 17 w 166"/>
                    <a:gd name="T17" fmla="*/ 26 h 53"/>
                    <a:gd name="T18" fmla="*/ 83 w 166"/>
                    <a:gd name="T19" fmla="*/ 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53">
                      <a:moveTo>
                        <a:pt x="83" y="53"/>
                      </a:moveTo>
                      <a:cubicBezTo>
                        <a:pt x="129" y="53"/>
                        <a:pt x="166" y="41"/>
                        <a:pt x="166" y="26"/>
                      </a:cubicBezTo>
                      <a:cubicBezTo>
                        <a:pt x="166" y="12"/>
                        <a:pt x="129" y="0"/>
                        <a:pt x="83" y="0"/>
                      </a:cubicBezTo>
                      <a:cubicBezTo>
                        <a:pt x="37" y="0"/>
                        <a:pt x="0" y="12"/>
                        <a:pt x="0" y="26"/>
                      </a:cubicBezTo>
                      <a:cubicBezTo>
                        <a:pt x="0" y="41"/>
                        <a:pt x="37" y="53"/>
                        <a:pt x="83" y="53"/>
                      </a:cubicBezTo>
                      <a:close/>
                      <a:moveTo>
                        <a:pt x="83" y="8"/>
                      </a:moveTo>
                      <a:cubicBezTo>
                        <a:pt x="119" y="8"/>
                        <a:pt x="149" y="16"/>
                        <a:pt x="149" y="26"/>
                      </a:cubicBezTo>
                      <a:cubicBezTo>
                        <a:pt x="149" y="37"/>
                        <a:pt x="119" y="45"/>
                        <a:pt x="83" y="45"/>
                      </a:cubicBezTo>
                      <a:cubicBezTo>
                        <a:pt x="46" y="45"/>
                        <a:pt x="17" y="37"/>
                        <a:pt x="17" y="26"/>
                      </a:cubicBezTo>
                      <a:cubicBezTo>
                        <a:pt x="17" y="16"/>
                        <a:pt x="46" y="8"/>
                        <a:pt x="83" y="8"/>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099">
                    <a:solidFill>
                      <a:srgbClr val="4C4C4E"/>
                    </a:solidFill>
                  </a:endParaRPr>
                </a:p>
              </p:txBody>
            </p:sp>
            <p:sp>
              <p:nvSpPr>
                <p:cNvPr id="400" name="Oval 543"/>
                <p:cNvSpPr>
                  <a:spLocks noChangeArrowheads="1"/>
                </p:cNvSpPr>
                <p:nvPr/>
              </p:nvSpPr>
              <p:spPr bwMode="auto">
                <a:xfrm>
                  <a:off x="6053139" y="2881313"/>
                  <a:ext cx="258763" cy="71438"/>
                </a:xfrm>
                <a:prstGeom prst="ellipse">
                  <a:avLst/>
                </a:pr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099">
                    <a:solidFill>
                      <a:srgbClr val="4C4C4E"/>
                    </a:solidFill>
                  </a:endParaRPr>
                </a:p>
              </p:txBody>
            </p:sp>
          </p:grpSp>
        </p:grpSp>
        <p:sp>
          <p:nvSpPr>
            <p:cNvPr id="388" name="TextBox 387"/>
            <p:cNvSpPr txBox="1"/>
            <p:nvPr/>
          </p:nvSpPr>
          <p:spPr>
            <a:xfrm>
              <a:off x="6120860" y="7942215"/>
              <a:ext cx="362695" cy="246157"/>
            </a:xfrm>
            <a:prstGeom prst="rect">
              <a:avLst/>
            </a:prstGeom>
            <a:noFill/>
          </p:spPr>
          <p:txBody>
            <a:bodyPr wrap="none" rtlCol="0">
              <a:spAutoFit/>
            </a:bodyPr>
            <a:lstStyle/>
            <a:p>
              <a:r>
                <a:rPr lang="en-US" sz="999" dirty="0">
                  <a:solidFill>
                    <a:srgbClr val="4C4C4E"/>
                  </a:solidFill>
                  <a:latin typeface="Gotham Rounded Bold" pitchFamily="50" charset="0"/>
                </a:rPr>
                <a:t>DB</a:t>
              </a:r>
            </a:p>
          </p:txBody>
        </p:sp>
        <p:sp>
          <p:nvSpPr>
            <p:cNvPr id="389" name="TextBox 388"/>
            <p:cNvSpPr txBox="1"/>
            <p:nvPr/>
          </p:nvSpPr>
          <p:spPr>
            <a:xfrm>
              <a:off x="6545415" y="7884805"/>
              <a:ext cx="314592" cy="307728"/>
            </a:xfrm>
            <a:prstGeom prst="rect">
              <a:avLst/>
            </a:prstGeom>
            <a:noFill/>
          </p:spPr>
          <p:txBody>
            <a:bodyPr wrap="none" rtlCol="0">
              <a:spAutoFit/>
            </a:bodyPr>
            <a:lstStyle/>
            <a:p>
              <a:r>
                <a:rPr lang="en-US" sz="1399" dirty="0">
                  <a:solidFill>
                    <a:srgbClr val="B0D235"/>
                  </a:solidFill>
                  <a:latin typeface="Gotham Rounded Bold" pitchFamily="50" charset="0"/>
                </a:rPr>
                <a:t>N</a:t>
              </a:r>
            </a:p>
          </p:txBody>
        </p:sp>
      </p:grpSp>
      <p:grpSp>
        <p:nvGrpSpPr>
          <p:cNvPr id="424" name="Group 423"/>
          <p:cNvGrpSpPr/>
          <p:nvPr/>
        </p:nvGrpSpPr>
        <p:grpSpPr>
          <a:xfrm>
            <a:off x="7375965" y="4117131"/>
            <a:ext cx="850595" cy="816684"/>
            <a:chOff x="8420101" y="2855913"/>
            <a:chExt cx="477838" cy="458788"/>
          </a:xfrm>
          <a:effectLst/>
        </p:grpSpPr>
        <p:sp>
          <p:nvSpPr>
            <p:cNvPr id="425" name="Freeform 808"/>
            <p:cNvSpPr>
              <a:spLocks/>
            </p:cNvSpPr>
            <p:nvPr/>
          </p:nvSpPr>
          <p:spPr bwMode="auto">
            <a:xfrm>
              <a:off x="8669339" y="3055938"/>
              <a:ext cx="228600" cy="207963"/>
            </a:xfrm>
            <a:custGeom>
              <a:avLst/>
              <a:gdLst>
                <a:gd name="T0" fmla="*/ 18 w 116"/>
                <a:gd name="T1" fmla="*/ 61 h 106"/>
                <a:gd name="T2" fmla="*/ 4 w 116"/>
                <a:gd name="T3" fmla="*/ 62 h 106"/>
                <a:gd name="T4" fmla="*/ 4 w 116"/>
                <a:gd name="T5" fmla="*/ 76 h 106"/>
                <a:gd name="T6" fmla="*/ 33 w 116"/>
                <a:gd name="T7" fmla="*/ 103 h 106"/>
                <a:gd name="T8" fmla="*/ 40 w 116"/>
                <a:gd name="T9" fmla="*/ 106 h 106"/>
                <a:gd name="T10" fmla="*/ 41 w 116"/>
                <a:gd name="T11" fmla="*/ 106 h 106"/>
                <a:gd name="T12" fmla="*/ 48 w 116"/>
                <a:gd name="T13" fmla="*/ 102 h 106"/>
                <a:gd name="T14" fmla="*/ 64 w 116"/>
                <a:gd name="T15" fmla="*/ 81 h 106"/>
                <a:gd name="T16" fmla="*/ 113 w 116"/>
                <a:gd name="T17" fmla="*/ 17 h 106"/>
                <a:gd name="T18" fmla="*/ 111 w 116"/>
                <a:gd name="T19" fmla="*/ 3 h 106"/>
                <a:gd name="T20" fmla="*/ 97 w 116"/>
                <a:gd name="T21" fmla="*/ 5 h 106"/>
                <a:gd name="T22" fmla="*/ 64 w 116"/>
                <a:gd name="T23" fmla="*/ 48 h 106"/>
                <a:gd name="T24" fmla="*/ 39 w 116"/>
                <a:gd name="T25" fmla="*/ 81 h 106"/>
                <a:gd name="T26" fmla="*/ 18 w 116"/>
                <a:gd name="T27" fmla="*/ 6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106">
                  <a:moveTo>
                    <a:pt x="18" y="61"/>
                  </a:moveTo>
                  <a:cubicBezTo>
                    <a:pt x="14" y="58"/>
                    <a:pt x="8" y="58"/>
                    <a:pt x="4" y="62"/>
                  </a:cubicBezTo>
                  <a:cubicBezTo>
                    <a:pt x="0" y="66"/>
                    <a:pt x="0" y="72"/>
                    <a:pt x="4" y="76"/>
                  </a:cubicBezTo>
                  <a:cubicBezTo>
                    <a:pt x="33" y="103"/>
                    <a:pt x="33" y="103"/>
                    <a:pt x="33" y="103"/>
                  </a:cubicBezTo>
                  <a:cubicBezTo>
                    <a:pt x="35" y="105"/>
                    <a:pt x="38" y="106"/>
                    <a:pt x="40" y="106"/>
                  </a:cubicBezTo>
                  <a:cubicBezTo>
                    <a:pt x="40" y="106"/>
                    <a:pt x="41" y="106"/>
                    <a:pt x="41" y="106"/>
                  </a:cubicBezTo>
                  <a:cubicBezTo>
                    <a:pt x="44" y="105"/>
                    <a:pt x="46" y="104"/>
                    <a:pt x="48" y="102"/>
                  </a:cubicBezTo>
                  <a:cubicBezTo>
                    <a:pt x="64" y="81"/>
                    <a:pt x="64" y="81"/>
                    <a:pt x="64" y="81"/>
                  </a:cubicBezTo>
                  <a:cubicBezTo>
                    <a:pt x="113" y="17"/>
                    <a:pt x="113" y="17"/>
                    <a:pt x="113" y="17"/>
                  </a:cubicBezTo>
                  <a:cubicBezTo>
                    <a:pt x="116" y="13"/>
                    <a:pt x="115" y="6"/>
                    <a:pt x="111" y="3"/>
                  </a:cubicBezTo>
                  <a:cubicBezTo>
                    <a:pt x="107" y="0"/>
                    <a:pt x="100" y="0"/>
                    <a:pt x="97" y="5"/>
                  </a:cubicBezTo>
                  <a:cubicBezTo>
                    <a:pt x="64" y="48"/>
                    <a:pt x="64" y="48"/>
                    <a:pt x="64" y="48"/>
                  </a:cubicBezTo>
                  <a:cubicBezTo>
                    <a:pt x="39" y="81"/>
                    <a:pt x="39" y="81"/>
                    <a:pt x="39" y="81"/>
                  </a:cubicBezTo>
                  <a:lnTo>
                    <a:pt x="18" y="61"/>
                  </a:lnTo>
                  <a:close/>
                </a:path>
              </a:pathLst>
            </a:cu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426" name="Freeform 1683"/>
            <p:cNvSpPr>
              <a:spLocks/>
            </p:cNvSpPr>
            <p:nvPr/>
          </p:nvSpPr>
          <p:spPr bwMode="auto">
            <a:xfrm>
              <a:off x="8510588" y="3073400"/>
              <a:ext cx="23813" cy="47625"/>
            </a:xfrm>
            <a:custGeom>
              <a:avLst/>
              <a:gdLst>
                <a:gd name="T0" fmla="*/ 6 w 12"/>
                <a:gd name="T1" fmla="*/ 24 h 24"/>
                <a:gd name="T2" fmla="*/ 12 w 12"/>
                <a:gd name="T3" fmla="*/ 12 h 24"/>
                <a:gd name="T4" fmla="*/ 6 w 12"/>
                <a:gd name="T5" fmla="*/ 0 h 24"/>
                <a:gd name="T6" fmla="*/ 0 w 12"/>
                <a:gd name="T7" fmla="*/ 12 h 24"/>
                <a:gd name="T8" fmla="*/ 6 w 12"/>
                <a:gd name="T9" fmla="*/ 24 h 24"/>
              </a:gdLst>
              <a:ahLst/>
              <a:cxnLst>
                <a:cxn ang="0">
                  <a:pos x="T0" y="T1"/>
                </a:cxn>
                <a:cxn ang="0">
                  <a:pos x="T2" y="T3"/>
                </a:cxn>
                <a:cxn ang="0">
                  <a:pos x="T4" y="T5"/>
                </a:cxn>
                <a:cxn ang="0">
                  <a:pos x="T6" y="T7"/>
                </a:cxn>
                <a:cxn ang="0">
                  <a:pos x="T8" y="T9"/>
                </a:cxn>
              </a:cxnLst>
              <a:rect l="0" t="0" r="r" b="b"/>
              <a:pathLst>
                <a:path w="12" h="24">
                  <a:moveTo>
                    <a:pt x="6" y="24"/>
                  </a:moveTo>
                  <a:cubicBezTo>
                    <a:pt x="10" y="24"/>
                    <a:pt x="12" y="19"/>
                    <a:pt x="12" y="12"/>
                  </a:cubicBezTo>
                  <a:cubicBezTo>
                    <a:pt x="12" y="5"/>
                    <a:pt x="10" y="0"/>
                    <a:pt x="6" y="0"/>
                  </a:cubicBezTo>
                  <a:cubicBezTo>
                    <a:pt x="2" y="0"/>
                    <a:pt x="0" y="4"/>
                    <a:pt x="0" y="12"/>
                  </a:cubicBezTo>
                  <a:cubicBezTo>
                    <a:pt x="0" y="20"/>
                    <a:pt x="2" y="24"/>
                    <a:pt x="6" y="24"/>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427" name="Freeform 1684"/>
            <p:cNvSpPr>
              <a:spLocks/>
            </p:cNvSpPr>
            <p:nvPr/>
          </p:nvSpPr>
          <p:spPr bwMode="auto">
            <a:xfrm>
              <a:off x="8561388" y="3244850"/>
              <a:ext cx="22225" cy="46038"/>
            </a:xfrm>
            <a:custGeom>
              <a:avLst/>
              <a:gdLst>
                <a:gd name="T0" fmla="*/ 6 w 11"/>
                <a:gd name="T1" fmla="*/ 0 h 24"/>
                <a:gd name="T2" fmla="*/ 0 w 11"/>
                <a:gd name="T3" fmla="*/ 12 h 24"/>
                <a:gd name="T4" fmla="*/ 5 w 11"/>
                <a:gd name="T5" fmla="*/ 24 h 24"/>
                <a:gd name="T6" fmla="*/ 11 w 11"/>
                <a:gd name="T7" fmla="*/ 12 h 24"/>
                <a:gd name="T8" fmla="*/ 6 w 11"/>
                <a:gd name="T9" fmla="*/ 0 h 24"/>
              </a:gdLst>
              <a:ahLst/>
              <a:cxnLst>
                <a:cxn ang="0">
                  <a:pos x="T0" y="T1"/>
                </a:cxn>
                <a:cxn ang="0">
                  <a:pos x="T2" y="T3"/>
                </a:cxn>
                <a:cxn ang="0">
                  <a:pos x="T4" y="T5"/>
                </a:cxn>
                <a:cxn ang="0">
                  <a:pos x="T6" y="T7"/>
                </a:cxn>
                <a:cxn ang="0">
                  <a:pos x="T8" y="T9"/>
                </a:cxn>
              </a:cxnLst>
              <a:rect l="0" t="0" r="r" b="b"/>
              <a:pathLst>
                <a:path w="11" h="24">
                  <a:moveTo>
                    <a:pt x="6" y="0"/>
                  </a:moveTo>
                  <a:cubicBezTo>
                    <a:pt x="2" y="0"/>
                    <a:pt x="0" y="4"/>
                    <a:pt x="0" y="12"/>
                  </a:cubicBezTo>
                  <a:cubicBezTo>
                    <a:pt x="0" y="20"/>
                    <a:pt x="2" y="24"/>
                    <a:pt x="5" y="24"/>
                  </a:cubicBezTo>
                  <a:cubicBezTo>
                    <a:pt x="9" y="24"/>
                    <a:pt x="11" y="19"/>
                    <a:pt x="11" y="12"/>
                  </a:cubicBezTo>
                  <a:cubicBezTo>
                    <a:pt x="11" y="5"/>
                    <a:pt x="10" y="0"/>
                    <a:pt x="6" y="0"/>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428" name="Freeform 1685"/>
            <p:cNvSpPr>
              <a:spLocks/>
            </p:cNvSpPr>
            <p:nvPr/>
          </p:nvSpPr>
          <p:spPr bwMode="auto">
            <a:xfrm>
              <a:off x="8470901" y="3244850"/>
              <a:ext cx="23813" cy="46038"/>
            </a:xfrm>
            <a:custGeom>
              <a:avLst/>
              <a:gdLst>
                <a:gd name="T0" fmla="*/ 6 w 12"/>
                <a:gd name="T1" fmla="*/ 0 h 24"/>
                <a:gd name="T2" fmla="*/ 0 w 12"/>
                <a:gd name="T3" fmla="*/ 12 h 24"/>
                <a:gd name="T4" fmla="*/ 6 w 12"/>
                <a:gd name="T5" fmla="*/ 24 h 24"/>
                <a:gd name="T6" fmla="*/ 12 w 12"/>
                <a:gd name="T7" fmla="*/ 12 h 24"/>
                <a:gd name="T8" fmla="*/ 6 w 12"/>
                <a:gd name="T9" fmla="*/ 0 h 24"/>
              </a:gdLst>
              <a:ahLst/>
              <a:cxnLst>
                <a:cxn ang="0">
                  <a:pos x="T0" y="T1"/>
                </a:cxn>
                <a:cxn ang="0">
                  <a:pos x="T2" y="T3"/>
                </a:cxn>
                <a:cxn ang="0">
                  <a:pos x="T4" y="T5"/>
                </a:cxn>
                <a:cxn ang="0">
                  <a:pos x="T6" y="T7"/>
                </a:cxn>
                <a:cxn ang="0">
                  <a:pos x="T8" y="T9"/>
                </a:cxn>
              </a:cxnLst>
              <a:rect l="0" t="0" r="r" b="b"/>
              <a:pathLst>
                <a:path w="12" h="24">
                  <a:moveTo>
                    <a:pt x="6" y="0"/>
                  </a:moveTo>
                  <a:cubicBezTo>
                    <a:pt x="2" y="0"/>
                    <a:pt x="0" y="4"/>
                    <a:pt x="0" y="12"/>
                  </a:cubicBezTo>
                  <a:cubicBezTo>
                    <a:pt x="0" y="20"/>
                    <a:pt x="2" y="24"/>
                    <a:pt x="6" y="24"/>
                  </a:cubicBezTo>
                  <a:cubicBezTo>
                    <a:pt x="10" y="24"/>
                    <a:pt x="12" y="19"/>
                    <a:pt x="12" y="12"/>
                  </a:cubicBezTo>
                  <a:cubicBezTo>
                    <a:pt x="12" y="5"/>
                    <a:pt x="10" y="0"/>
                    <a:pt x="6" y="0"/>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429" name="Freeform 1686"/>
            <p:cNvSpPr>
              <a:spLocks/>
            </p:cNvSpPr>
            <p:nvPr/>
          </p:nvSpPr>
          <p:spPr bwMode="auto">
            <a:xfrm>
              <a:off x="8516938" y="3162300"/>
              <a:ext cx="23813" cy="46038"/>
            </a:xfrm>
            <a:custGeom>
              <a:avLst/>
              <a:gdLst>
                <a:gd name="T0" fmla="*/ 6 w 12"/>
                <a:gd name="T1" fmla="*/ 0 h 24"/>
                <a:gd name="T2" fmla="*/ 0 w 12"/>
                <a:gd name="T3" fmla="*/ 12 h 24"/>
                <a:gd name="T4" fmla="*/ 6 w 12"/>
                <a:gd name="T5" fmla="*/ 24 h 24"/>
                <a:gd name="T6" fmla="*/ 12 w 12"/>
                <a:gd name="T7" fmla="*/ 12 h 24"/>
                <a:gd name="T8" fmla="*/ 6 w 12"/>
                <a:gd name="T9" fmla="*/ 0 h 24"/>
              </a:gdLst>
              <a:ahLst/>
              <a:cxnLst>
                <a:cxn ang="0">
                  <a:pos x="T0" y="T1"/>
                </a:cxn>
                <a:cxn ang="0">
                  <a:pos x="T2" y="T3"/>
                </a:cxn>
                <a:cxn ang="0">
                  <a:pos x="T4" y="T5"/>
                </a:cxn>
                <a:cxn ang="0">
                  <a:pos x="T6" y="T7"/>
                </a:cxn>
                <a:cxn ang="0">
                  <a:pos x="T8" y="T9"/>
                </a:cxn>
              </a:cxnLst>
              <a:rect l="0" t="0" r="r" b="b"/>
              <a:pathLst>
                <a:path w="12" h="24">
                  <a:moveTo>
                    <a:pt x="6" y="0"/>
                  </a:moveTo>
                  <a:cubicBezTo>
                    <a:pt x="2" y="0"/>
                    <a:pt x="0" y="4"/>
                    <a:pt x="0" y="12"/>
                  </a:cubicBezTo>
                  <a:cubicBezTo>
                    <a:pt x="0" y="20"/>
                    <a:pt x="2" y="24"/>
                    <a:pt x="6" y="24"/>
                  </a:cubicBezTo>
                  <a:cubicBezTo>
                    <a:pt x="10" y="24"/>
                    <a:pt x="12" y="19"/>
                    <a:pt x="12" y="12"/>
                  </a:cubicBezTo>
                  <a:cubicBezTo>
                    <a:pt x="12" y="5"/>
                    <a:pt x="10" y="0"/>
                    <a:pt x="6" y="0"/>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430" name="Freeform 1687"/>
            <p:cNvSpPr>
              <a:spLocks/>
            </p:cNvSpPr>
            <p:nvPr/>
          </p:nvSpPr>
          <p:spPr bwMode="auto">
            <a:xfrm>
              <a:off x="8561388" y="3162300"/>
              <a:ext cx="22225" cy="46038"/>
            </a:xfrm>
            <a:custGeom>
              <a:avLst/>
              <a:gdLst>
                <a:gd name="T0" fmla="*/ 6 w 11"/>
                <a:gd name="T1" fmla="*/ 0 h 24"/>
                <a:gd name="T2" fmla="*/ 0 w 11"/>
                <a:gd name="T3" fmla="*/ 12 h 24"/>
                <a:gd name="T4" fmla="*/ 5 w 11"/>
                <a:gd name="T5" fmla="*/ 24 h 24"/>
                <a:gd name="T6" fmla="*/ 11 w 11"/>
                <a:gd name="T7" fmla="*/ 12 h 24"/>
                <a:gd name="T8" fmla="*/ 6 w 11"/>
                <a:gd name="T9" fmla="*/ 0 h 24"/>
              </a:gdLst>
              <a:ahLst/>
              <a:cxnLst>
                <a:cxn ang="0">
                  <a:pos x="T0" y="T1"/>
                </a:cxn>
                <a:cxn ang="0">
                  <a:pos x="T2" y="T3"/>
                </a:cxn>
                <a:cxn ang="0">
                  <a:pos x="T4" y="T5"/>
                </a:cxn>
                <a:cxn ang="0">
                  <a:pos x="T6" y="T7"/>
                </a:cxn>
                <a:cxn ang="0">
                  <a:pos x="T8" y="T9"/>
                </a:cxn>
              </a:cxnLst>
              <a:rect l="0" t="0" r="r" b="b"/>
              <a:pathLst>
                <a:path w="11" h="24">
                  <a:moveTo>
                    <a:pt x="6" y="0"/>
                  </a:moveTo>
                  <a:cubicBezTo>
                    <a:pt x="2" y="0"/>
                    <a:pt x="0" y="4"/>
                    <a:pt x="0" y="12"/>
                  </a:cubicBezTo>
                  <a:cubicBezTo>
                    <a:pt x="0" y="20"/>
                    <a:pt x="2" y="24"/>
                    <a:pt x="5" y="24"/>
                  </a:cubicBezTo>
                  <a:cubicBezTo>
                    <a:pt x="9" y="24"/>
                    <a:pt x="11" y="19"/>
                    <a:pt x="11" y="12"/>
                  </a:cubicBezTo>
                  <a:cubicBezTo>
                    <a:pt x="11" y="5"/>
                    <a:pt x="10" y="0"/>
                    <a:pt x="6" y="0"/>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431" name="Freeform 1688"/>
            <p:cNvSpPr>
              <a:spLocks/>
            </p:cNvSpPr>
            <p:nvPr/>
          </p:nvSpPr>
          <p:spPr bwMode="auto">
            <a:xfrm>
              <a:off x="8599488" y="3073400"/>
              <a:ext cx="23813" cy="47625"/>
            </a:xfrm>
            <a:custGeom>
              <a:avLst/>
              <a:gdLst>
                <a:gd name="T0" fmla="*/ 6 w 12"/>
                <a:gd name="T1" fmla="*/ 0 h 24"/>
                <a:gd name="T2" fmla="*/ 0 w 12"/>
                <a:gd name="T3" fmla="*/ 12 h 24"/>
                <a:gd name="T4" fmla="*/ 6 w 12"/>
                <a:gd name="T5" fmla="*/ 24 h 24"/>
                <a:gd name="T6" fmla="*/ 12 w 12"/>
                <a:gd name="T7" fmla="*/ 12 h 24"/>
                <a:gd name="T8" fmla="*/ 6 w 12"/>
                <a:gd name="T9" fmla="*/ 0 h 24"/>
              </a:gdLst>
              <a:ahLst/>
              <a:cxnLst>
                <a:cxn ang="0">
                  <a:pos x="T0" y="T1"/>
                </a:cxn>
                <a:cxn ang="0">
                  <a:pos x="T2" y="T3"/>
                </a:cxn>
                <a:cxn ang="0">
                  <a:pos x="T4" y="T5"/>
                </a:cxn>
                <a:cxn ang="0">
                  <a:pos x="T6" y="T7"/>
                </a:cxn>
                <a:cxn ang="0">
                  <a:pos x="T8" y="T9"/>
                </a:cxn>
              </a:cxnLst>
              <a:rect l="0" t="0" r="r" b="b"/>
              <a:pathLst>
                <a:path w="12" h="24">
                  <a:moveTo>
                    <a:pt x="6" y="0"/>
                  </a:moveTo>
                  <a:cubicBezTo>
                    <a:pt x="3" y="0"/>
                    <a:pt x="0" y="4"/>
                    <a:pt x="0" y="12"/>
                  </a:cubicBezTo>
                  <a:cubicBezTo>
                    <a:pt x="0" y="20"/>
                    <a:pt x="3" y="24"/>
                    <a:pt x="6" y="24"/>
                  </a:cubicBezTo>
                  <a:cubicBezTo>
                    <a:pt x="10" y="24"/>
                    <a:pt x="12" y="19"/>
                    <a:pt x="12" y="12"/>
                  </a:cubicBezTo>
                  <a:cubicBezTo>
                    <a:pt x="12" y="5"/>
                    <a:pt x="10" y="0"/>
                    <a:pt x="6" y="0"/>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432" name="Freeform 1689"/>
            <p:cNvSpPr>
              <a:spLocks/>
            </p:cNvSpPr>
            <p:nvPr/>
          </p:nvSpPr>
          <p:spPr bwMode="auto">
            <a:xfrm>
              <a:off x="8650288" y="3244850"/>
              <a:ext cx="23813" cy="46038"/>
            </a:xfrm>
            <a:custGeom>
              <a:avLst/>
              <a:gdLst>
                <a:gd name="T0" fmla="*/ 6 w 12"/>
                <a:gd name="T1" fmla="*/ 0 h 24"/>
                <a:gd name="T2" fmla="*/ 0 w 12"/>
                <a:gd name="T3" fmla="*/ 12 h 24"/>
                <a:gd name="T4" fmla="*/ 6 w 12"/>
                <a:gd name="T5" fmla="*/ 24 h 24"/>
                <a:gd name="T6" fmla="*/ 12 w 12"/>
                <a:gd name="T7" fmla="*/ 12 h 24"/>
                <a:gd name="T8" fmla="*/ 6 w 12"/>
                <a:gd name="T9" fmla="*/ 0 h 24"/>
              </a:gdLst>
              <a:ahLst/>
              <a:cxnLst>
                <a:cxn ang="0">
                  <a:pos x="T0" y="T1"/>
                </a:cxn>
                <a:cxn ang="0">
                  <a:pos x="T2" y="T3"/>
                </a:cxn>
                <a:cxn ang="0">
                  <a:pos x="T4" y="T5"/>
                </a:cxn>
                <a:cxn ang="0">
                  <a:pos x="T6" y="T7"/>
                </a:cxn>
                <a:cxn ang="0">
                  <a:pos x="T8" y="T9"/>
                </a:cxn>
              </a:cxnLst>
              <a:rect l="0" t="0" r="r" b="b"/>
              <a:pathLst>
                <a:path w="12" h="24">
                  <a:moveTo>
                    <a:pt x="6" y="0"/>
                  </a:moveTo>
                  <a:cubicBezTo>
                    <a:pt x="3" y="0"/>
                    <a:pt x="0" y="4"/>
                    <a:pt x="0" y="12"/>
                  </a:cubicBezTo>
                  <a:cubicBezTo>
                    <a:pt x="0" y="20"/>
                    <a:pt x="3" y="24"/>
                    <a:pt x="6" y="24"/>
                  </a:cubicBezTo>
                  <a:cubicBezTo>
                    <a:pt x="10" y="24"/>
                    <a:pt x="12" y="19"/>
                    <a:pt x="12" y="12"/>
                  </a:cubicBezTo>
                  <a:cubicBezTo>
                    <a:pt x="12" y="5"/>
                    <a:pt x="10" y="0"/>
                    <a:pt x="6" y="0"/>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433" name="Freeform 1690"/>
            <p:cNvSpPr>
              <a:spLocks noEditPoints="1"/>
            </p:cNvSpPr>
            <p:nvPr/>
          </p:nvSpPr>
          <p:spPr bwMode="auto">
            <a:xfrm>
              <a:off x="8420101" y="2855913"/>
              <a:ext cx="376238" cy="458788"/>
            </a:xfrm>
            <a:custGeom>
              <a:avLst/>
              <a:gdLst>
                <a:gd name="T0" fmla="*/ 168 w 191"/>
                <a:gd name="T1" fmla="*/ 208 h 234"/>
                <a:gd name="T2" fmla="*/ 131 w 191"/>
                <a:gd name="T3" fmla="*/ 178 h 234"/>
                <a:gd name="T4" fmla="*/ 166 w 191"/>
                <a:gd name="T5" fmla="*/ 183 h 234"/>
                <a:gd name="T6" fmla="*/ 130 w 191"/>
                <a:gd name="T7" fmla="*/ 0 h 234"/>
                <a:gd name="T8" fmla="*/ 191 w 191"/>
                <a:gd name="T9" fmla="*/ 234 h 234"/>
                <a:gd name="T10" fmla="*/ 142 w 191"/>
                <a:gd name="T11" fmla="*/ 138 h 234"/>
                <a:gd name="T12" fmla="*/ 137 w 191"/>
                <a:gd name="T13" fmla="*/ 115 h 234"/>
                <a:gd name="T14" fmla="*/ 146 w 191"/>
                <a:gd name="T15" fmla="*/ 109 h 234"/>
                <a:gd name="T16" fmla="*/ 156 w 191"/>
                <a:gd name="T17" fmla="*/ 123 h 234"/>
                <a:gd name="T18" fmla="*/ 166 w 191"/>
                <a:gd name="T19" fmla="*/ 138 h 234"/>
                <a:gd name="T20" fmla="*/ 77 w 191"/>
                <a:gd name="T21" fmla="*/ 138 h 234"/>
                <a:gd name="T22" fmla="*/ 73 w 191"/>
                <a:gd name="T23" fmla="*/ 112 h 234"/>
                <a:gd name="T24" fmla="*/ 74 w 191"/>
                <a:gd name="T25" fmla="*/ 109 h 234"/>
                <a:gd name="T26" fmla="*/ 25 w 191"/>
                <a:gd name="T27" fmla="*/ 157 h 234"/>
                <a:gd name="T28" fmla="*/ 35 w 191"/>
                <a:gd name="T29" fmla="*/ 183 h 234"/>
                <a:gd name="T30" fmla="*/ 28 w 191"/>
                <a:gd name="T31" fmla="*/ 109 h 234"/>
                <a:gd name="T32" fmla="*/ 28 w 191"/>
                <a:gd name="T33" fmla="*/ 138 h 234"/>
                <a:gd name="T34" fmla="*/ 23 w 191"/>
                <a:gd name="T35" fmla="*/ 115 h 234"/>
                <a:gd name="T36" fmla="*/ 32 w 191"/>
                <a:gd name="T37" fmla="*/ 225 h 234"/>
                <a:gd name="T38" fmla="*/ 42 w 191"/>
                <a:gd name="T39" fmla="*/ 210 h 234"/>
                <a:gd name="T40" fmla="*/ 61 w 191"/>
                <a:gd name="T41" fmla="*/ 123 h 234"/>
                <a:gd name="T42" fmla="*/ 52 w 191"/>
                <a:gd name="T43" fmla="*/ 108 h 234"/>
                <a:gd name="T44" fmla="*/ 54 w 191"/>
                <a:gd name="T45" fmla="*/ 199 h 234"/>
                <a:gd name="T46" fmla="*/ 48 w 191"/>
                <a:gd name="T47" fmla="*/ 199 h 234"/>
                <a:gd name="T48" fmla="*/ 58 w 191"/>
                <a:gd name="T49" fmla="*/ 225 h 234"/>
                <a:gd name="T50" fmla="*/ 55 w 191"/>
                <a:gd name="T51" fmla="*/ 153 h 234"/>
                <a:gd name="T52" fmla="*/ 77 w 191"/>
                <a:gd name="T53" fmla="*/ 225 h 234"/>
                <a:gd name="T54" fmla="*/ 87 w 191"/>
                <a:gd name="T55" fmla="*/ 210 h 234"/>
                <a:gd name="T56" fmla="*/ 68 w 191"/>
                <a:gd name="T57" fmla="*/ 168 h 234"/>
                <a:gd name="T58" fmla="*/ 77 w 191"/>
                <a:gd name="T59" fmla="*/ 183 h 234"/>
                <a:gd name="T60" fmla="*/ 99 w 191"/>
                <a:gd name="T61" fmla="*/ 199 h 234"/>
                <a:gd name="T62" fmla="*/ 94 w 191"/>
                <a:gd name="T63" fmla="*/ 199 h 234"/>
                <a:gd name="T64" fmla="*/ 103 w 191"/>
                <a:gd name="T65" fmla="*/ 225 h 234"/>
                <a:gd name="T66" fmla="*/ 99 w 191"/>
                <a:gd name="T67" fmla="*/ 157 h 234"/>
                <a:gd name="T68" fmla="*/ 94 w 191"/>
                <a:gd name="T69" fmla="*/ 157 h 234"/>
                <a:gd name="T70" fmla="*/ 103 w 191"/>
                <a:gd name="T71" fmla="*/ 183 h 234"/>
                <a:gd name="T72" fmla="*/ 98 w 191"/>
                <a:gd name="T73" fmla="*/ 108 h 234"/>
                <a:gd name="T74" fmla="*/ 106 w 191"/>
                <a:gd name="T75" fmla="*/ 89 h 234"/>
                <a:gd name="T76" fmla="*/ 111 w 191"/>
                <a:gd name="T77" fmla="*/ 17 h 234"/>
                <a:gd name="T78" fmla="*/ 172 w 191"/>
                <a:gd name="T79" fmla="*/ 79 h 234"/>
                <a:gd name="T80" fmla="*/ 112 w 191"/>
                <a:gd name="T81" fmla="*/ 91 h 234"/>
                <a:gd name="T82" fmla="*/ 114 w 191"/>
                <a:gd name="T83" fmla="*/ 115 h 234"/>
                <a:gd name="T84" fmla="*/ 123 w 191"/>
                <a:gd name="T85" fmla="*/ 109 h 234"/>
                <a:gd name="T86" fmla="*/ 119 w 191"/>
                <a:gd name="T87" fmla="*/ 112 h 234"/>
                <a:gd name="T88" fmla="*/ 123 w 191"/>
                <a:gd name="T89" fmla="*/ 195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1" h="234">
                  <a:moveTo>
                    <a:pt x="191" y="183"/>
                  </a:moveTo>
                  <a:cubicBezTo>
                    <a:pt x="175" y="204"/>
                    <a:pt x="175" y="204"/>
                    <a:pt x="175" y="204"/>
                  </a:cubicBezTo>
                  <a:cubicBezTo>
                    <a:pt x="173" y="206"/>
                    <a:pt x="171" y="207"/>
                    <a:pt x="168" y="208"/>
                  </a:cubicBezTo>
                  <a:cubicBezTo>
                    <a:pt x="168" y="208"/>
                    <a:pt x="167" y="208"/>
                    <a:pt x="167" y="208"/>
                  </a:cubicBezTo>
                  <a:cubicBezTo>
                    <a:pt x="165" y="208"/>
                    <a:pt x="162" y="207"/>
                    <a:pt x="160" y="205"/>
                  </a:cubicBezTo>
                  <a:cubicBezTo>
                    <a:pt x="131" y="178"/>
                    <a:pt x="131" y="178"/>
                    <a:pt x="131" y="178"/>
                  </a:cubicBezTo>
                  <a:cubicBezTo>
                    <a:pt x="127" y="174"/>
                    <a:pt x="127" y="168"/>
                    <a:pt x="131" y="164"/>
                  </a:cubicBezTo>
                  <a:cubicBezTo>
                    <a:pt x="135" y="160"/>
                    <a:pt x="141" y="160"/>
                    <a:pt x="145" y="163"/>
                  </a:cubicBezTo>
                  <a:cubicBezTo>
                    <a:pt x="166" y="183"/>
                    <a:pt x="166" y="183"/>
                    <a:pt x="166" y="183"/>
                  </a:cubicBezTo>
                  <a:cubicBezTo>
                    <a:pt x="191" y="150"/>
                    <a:pt x="191" y="150"/>
                    <a:pt x="191" y="150"/>
                  </a:cubicBezTo>
                  <a:cubicBezTo>
                    <a:pt x="191" y="68"/>
                    <a:pt x="191" y="68"/>
                    <a:pt x="191" y="68"/>
                  </a:cubicBezTo>
                  <a:cubicBezTo>
                    <a:pt x="130" y="0"/>
                    <a:pt x="130" y="0"/>
                    <a:pt x="130" y="0"/>
                  </a:cubicBezTo>
                  <a:cubicBezTo>
                    <a:pt x="0" y="0"/>
                    <a:pt x="0" y="0"/>
                    <a:pt x="0" y="0"/>
                  </a:cubicBezTo>
                  <a:cubicBezTo>
                    <a:pt x="0" y="234"/>
                    <a:pt x="0" y="234"/>
                    <a:pt x="0" y="234"/>
                  </a:cubicBezTo>
                  <a:cubicBezTo>
                    <a:pt x="191" y="234"/>
                    <a:pt x="191" y="234"/>
                    <a:pt x="191" y="234"/>
                  </a:cubicBezTo>
                  <a:lnTo>
                    <a:pt x="191" y="183"/>
                  </a:lnTo>
                  <a:close/>
                  <a:moveTo>
                    <a:pt x="146" y="138"/>
                  </a:moveTo>
                  <a:cubicBezTo>
                    <a:pt x="142" y="138"/>
                    <a:pt x="142" y="138"/>
                    <a:pt x="142" y="138"/>
                  </a:cubicBezTo>
                  <a:cubicBezTo>
                    <a:pt x="142" y="112"/>
                    <a:pt x="142" y="112"/>
                    <a:pt x="142" y="112"/>
                  </a:cubicBezTo>
                  <a:cubicBezTo>
                    <a:pt x="142" y="112"/>
                    <a:pt x="142" y="112"/>
                    <a:pt x="142" y="112"/>
                  </a:cubicBezTo>
                  <a:cubicBezTo>
                    <a:pt x="137" y="115"/>
                    <a:pt x="137" y="115"/>
                    <a:pt x="137" y="115"/>
                  </a:cubicBezTo>
                  <a:cubicBezTo>
                    <a:pt x="136" y="112"/>
                    <a:pt x="136" y="112"/>
                    <a:pt x="136" y="112"/>
                  </a:cubicBezTo>
                  <a:cubicBezTo>
                    <a:pt x="143" y="109"/>
                    <a:pt x="143" y="109"/>
                    <a:pt x="143" y="109"/>
                  </a:cubicBezTo>
                  <a:cubicBezTo>
                    <a:pt x="146" y="109"/>
                    <a:pt x="146" y="109"/>
                    <a:pt x="146" y="109"/>
                  </a:cubicBezTo>
                  <a:lnTo>
                    <a:pt x="146" y="138"/>
                  </a:lnTo>
                  <a:close/>
                  <a:moveTo>
                    <a:pt x="166" y="138"/>
                  </a:moveTo>
                  <a:cubicBezTo>
                    <a:pt x="160" y="138"/>
                    <a:pt x="156" y="133"/>
                    <a:pt x="156" y="123"/>
                  </a:cubicBezTo>
                  <a:cubicBezTo>
                    <a:pt x="156" y="114"/>
                    <a:pt x="160" y="108"/>
                    <a:pt x="166" y="108"/>
                  </a:cubicBezTo>
                  <a:cubicBezTo>
                    <a:pt x="172" y="108"/>
                    <a:pt x="176" y="114"/>
                    <a:pt x="176" y="123"/>
                  </a:cubicBezTo>
                  <a:cubicBezTo>
                    <a:pt x="176" y="133"/>
                    <a:pt x="172" y="138"/>
                    <a:pt x="166" y="138"/>
                  </a:cubicBezTo>
                  <a:close/>
                  <a:moveTo>
                    <a:pt x="74" y="109"/>
                  </a:moveTo>
                  <a:cubicBezTo>
                    <a:pt x="77" y="109"/>
                    <a:pt x="77" y="109"/>
                    <a:pt x="77" y="109"/>
                  </a:cubicBezTo>
                  <a:cubicBezTo>
                    <a:pt x="77" y="138"/>
                    <a:pt x="77" y="138"/>
                    <a:pt x="77" y="138"/>
                  </a:cubicBezTo>
                  <a:cubicBezTo>
                    <a:pt x="74" y="138"/>
                    <a:pt x="74" y="138"/>
                    <a:pt x="74" y="138"/>
                  </a:cubicBezTo>
                  <a:cubicBezTo>
                    <a:pt x="74" y="112"/>
                    <a:pt x="74" y="112"/>
                    <a:pt x="74" y="112"/>
                  </a:cubicBezTo>
                  <a:cubicBezTo>
                    <a:pt x="73" y="112"/>
                    <a:pt x="73" y="112"/>
                    <a:pt x="73" y="112"/>
                  </a:cubicBezTo>
                  <a:cubicBezTo>
                    <a:pt x="68" y="115"/>
                    <a:pt x="68" y="115"/>
                    <a:pt x="68" y="115"/>
                  </a:cubicBezTo>
                  <a:cubicBezTo>
                    <a:pt x="68" y="112"/>
                    <a:pt x="68" y="112"/>
                    <a:pt x="68" y="112"/>
                  </a:cubicBezTo>
                  <a:lnTo>
                    <a:pt x="74" y="109"/>
                  </a:lnTo>
                  <a:close/>
                  <a:moveTo>
                    <a:pt x="31" y="157"/>
                  </a:moveTo>
                  <a:cubicBezTo>
                    <a:pt x="26" y="160"/>
                    <a:pt x="26" y="160"/>
                    <a:pt x="26" y="160"/>
                  </a:cubicBezTo>
                  <a:cubicBezTo>
                    <a:pt x="25" y="157"/>
                    <a:pt x="25" y="157"/>
                    <a:pt x="25" y="157"/>
                  </a:cubicBezTo>
                  <a:cubicBezTo>
                    <a:pt x="31" y="154"/>
                    <a:pt x="31" y="154"/>
                    <a:pt x="31" y="154"/>
                  </a:cubicBezTo>
                  <a:cubicBezTo>
                    <a:pt x="35" y="154"/>
                    <a:pt x="35" y="154"/>
                    <a:pt x="35" y="154"/>
                  </a:cubicBezTo>
                  <a:cubicBezTo>
                    <a:pt x="35" y="183"/>
                    <a:pt x="35" y="183"/>
                    <a:pt x="35" y="183"/>
                  </a:cubicBezTo>
                  <a:cubicBezTo>
                    <a:pt x="31" y="183"/>
                    <a:pt x="31" y="183"/>
                    <a:pt x="31" y="183"/>
                  </a:cubicBezTo>
                  <a:cubicBezTo>
                    <a:pt x="31" y="157"/>
                    <a:pt x="31" y="157"/>
                    <a:pt x="31" y="157"/>
                  </a:cubicBezTo>
                  <a:close/>
                  <a:moveTo>
                    <a:pt x="28" y="109"/>
                  </a:moveTo>
                  <a:cubicBezTo>
                    <a:pt x="32" y="109"/>
                    <a:pt x="32" y="109"/>
                    <a:pt x="32" y="109"/>
                  </a:cubicBezTo>
                  <a:cubicBezTo>
                    <a:pt x="32" y="138"/>
                    <a:pt x="32" y="138"/>
                    <a:pt x="32" y="138"/>
                  </a:cubicBezTo>
                  <a:cubicBezTo>
                    <a:pt x="28" y="138"/>
                    <a:pt x="28" y="138"/>
                    <a:pt x="28" y="138"/>
                  </a:cubicBezTo>
                  <a:cubicBezTo>
                    <a:pt x="28" y="112"/>
                    <a:pt x="28" y="112"/>
                    <a:pt x="28" y="112"/>
                  </a:cubicBezTo>
                  <a:cubicBezTo>
                    <a:pt x="28" y="112"/>
                    <a:pt x="28" y="112"/>
                    <a:pt x="28" y="112"/>
                  </a:cubicBezTo>
                  <a:cubicBezTo>
                    <a:pt x="23" y="115"/>
                    <a:pt x="23" y="115"/>
                    <a:pt x="23" y="115"/>
                  </a:cubicBezTo>
                  <a:cubicBezTo>
                    <a:pt x="22" y="112"/>
                    <a:pt x="22" y="112"/>
                    <a:pt x="22" y="112"/>
                  </a:cubicBezTo>
                  <a:lnTo>
                    <a:pt x="28" y="109"/>
                  </a:lnTo>
                  <a:close/>
                  <a:moveTo>
                    <a:pt x="32" y="225"/>
                  </a:moveTo>
                  <a:cubicBezTo>
                    <a:pt x="26" y="225"/>
                    <a:pt x="22" y="220"/>
                    <a:pt x="22" y="210"/>
                  </a:cubicBezTo>
                  <a:cubicBezTo>
                    <a:pt x="22" y="200"/>
                    <a:pt x="26" y="195"/>
                    <a:pt x="32" y="195"/>
                  </a:cubicBezTo>
                  <a:cubicBezTo>
                    <a:pt x="38" y="195"/>
                    <a:pt x="42" y="201"/>
                    <a:pt x="42" y="210"/>
                  </a:cubicBezTo>
                  <a:cubicBezTo>
                    <a:pt x="42" y="220"/>
                    <a:pt x="38" y="225"/>
                    <a:pt x="32" y="225"/>
                  </a:cubicBezTo>
                  <a:close/>
                  <a:moveTo>
                    <a:pt x="52" y="108"/>
                  </a:moveTo>
                  <a:cubicBezTo>
                    <a:pt x="58" y="108"/>
                    <a:pt x="61" y="114"/>
                    <a:pt x="61" y="123"/>
                  </a:cubicBezTo>
                  <a:cubicBezTo>
                    <a:pt x="61" y="133"/>
                    <a:pt x="58" y="138"/>
                    <a:pt x="51" y="138"/>
                  </a:cubicBezTo>
                  <a:cubicBezTo>
                    <a:pt x="46" y="138"/>
                    <a:pt x="42" y="133"/>
                    <a:pt x="42" y="123"/>
                  </a:cubicBezTo>
                  <a:cubicBezTo>
                    <a:pt x="42" y="114"/>
                    <a:pt x="46" y="108"/>
                    <a:pt x="52" y="108"/>
                  </a:cubicBezTo>
                  <a:close/>
                  <a:moveTo>
                    <a:pt x="58" y="225"/>
                  </a:moveTo>
                  <a:cubicBezTo>
                    <a:pt x="54" y="225"/>
                    <a:pt x="54" y="225"/>
                    <a:pt x="54" y="225"/>
                  </a:cubicBezTo>
                  <a:cubicBezTo>
                    <a:pt x="54" y="199"/>
                    <a:pt x="54" y="199"/>
                    <a:pt x="54" y="199"/>
                  </a:cubicBezTo>
                  <a:cubicBezTo>
                    <a:pt x="54" y="199"/>
                    <a:pt x="54" y="199"/>
                    <a:pt x="54" y="199"/>
                  </a:cubicBezTo>
                  <a:cubicBezTo>
                    <a:pt x="49" y="202"/>
                    <a:pt x="49" y="202"/>
                    <a:pt x="49" y="202"/>
                  </a:cubicBezTo>
                  <a:cubicBezTo>
                    <a:pt x="48" y="199"/>
                    <a:pt x="48" y="199"/>
                    <a:pt x="48" y="199"/>
                  </a:cubicBezTo>
                  <a:cubicBezTo>
                    <a:pt x="54" y="196"/>
                    <a:pt x="54" y="196"/>
                    <a:pt x="54" y="196"/>
                  </a:cubicBezTo>
                  <a:cubicBezTo>
                    <a:pt x="58" y="196"/>
                    <a:pt x="58" y="196"/>
                    <a:pt x="58" y="196"/>
                  </a:cubicBezTo>
                  <a:lnTo>
                    <a:pt x="58" y="225"/>
                  </a:lnTo>
                  <a:close/>
                  <a:moveTo>
                    <a:pt x="54" y="183"/>
                  </a:moveTo>
                  <a:cubicBezTo>
                    <a:pt x="49" y="183"/>
                    <a:pt x="45" y="178"/>
                    <a:pt x="45" y="168"/>
                  </a:cubicBezTo>
                  <a:cubicBezTo>
                    <a:pt x="45" y="159"/>
                    <a:pt x="49" y="153"/>
                    <a:pt x="55" y="153"/>
                  </a:cubicBezTo>
                  <a:cubicBezTo>
                    <a:pt x="61" y="153"/>
                    <a:pt x="64" y="159"/>
                    <a:pt x="64" y="168"/>
                  </a:cubicBezTo>
                  <a:cubicBezTo>
                    <a:pt x="64" y="178"/>
                    <a:pt x="61" y="183"/>
                    <a:pt x="54" y="183"/>
                  </a:cubicBezTo>
                  <a:close/>
                  <a:moveTo>
                    <a:pt x="77" y="225"/>
                  </a:moveTo>
                  <a:cubicBezTo>
                    <a:pt x="72" y="225"/>
                    <a:pt x="68" y="220"/>
                    <a:pt x="68" y="210"/>
                  </a:cubicBezTo>
                  <a:cubicBezTo>
                    <a:pt x="68" y="200"/>
                    <a:pt x="72" y="195"/>
                    <a:pt x="78" y="195"/>
                  </a:cubicBezTo>
                  <a:cubicBezTo>
                    <a:pt x="84" y="195"/>
                    <a:pt x="87" y="201"/>
                    <a:pt x="87" y="210"/>
                  </a:cubicBezTo>
                  <a:cubicBezTo>
                    <a:pt x="87" y="220"/>
                    <a:pt x="84" y="225"/>
                    <a:pt x="77" y="225"/>
                  </a:cubicBezTo>
                  <a:close/>
                  <a:moveTo>
                    <a:pt x="77" y="183"/>
                  </a:moveTo>
                  <a:cubicBezTo>
                    <a:pt x="72" y="183"/>
                    <a:pt x="68" y="178"/>
                    <a:pt x="68" y="168"/>
                  </a:cubicBezTo>
                  <a:cubicBezTo>
                    <a:pt x="68" y="159"/>
                    <a:pt x="72" y="153"/>
                    <a:pt x="78" y="153"/>
                  </a:cubicBezTo>
                  <a:cubicBezTo>
                    <a:pt x="84" y="153"/>
                    <a:pt x="87" y="159"/>
                    <a:pt x="87" y="168"/>
                  </a:cubicBezTo>
                  <a:cubicBezTo>
                    <a:pt x="87" y="178"/>
                    <a:pt x="84" y="183"/>
                    <a:pt x="77" y="183"/>
                  </a:cubicBezTo>
                  <a:close/>
                  <a:moveTo>
                    <a:pt x="103" y="225"/>
                  </a:moveTo>
                  <a:cubicBezTo>
                    <a:pt x="99" y="225"/>
                    <a:pt x="99" y="225"/>
                    <a:pt x="99" y="225"/>
                  </a:cubicBezTo>
                  <a:cubicBezTo>
                    <a:pt x="99" y="199"/>
                    <a:pt x="99" y="199"/>
                    <a:pt x="99" y="199"/>
                  </a:cubicBezTo>
                  <a:cubicBezTo>
                    <a:pt x="99" y="199"/>
                    <a:pt x="99" y="199"/>
                    <a:pt x="99" y="199"/>
                  </a:cubicBezTo>
                  <a:cubicBezTo>
                    <a:pt x="94" y="202"/>
                    <a:pt x="94" y="202"/>
                    <a:pt x="94" y="202"/>
                  </a:cubicBezTo>
                  <a:cubicBezTo>
                    <a:pt x="94" y="199"/>
                    <a:pt x="94" y="199"/>
                    <a:pt x="94" y="199"/>
                  </a:cubicBezTo>
                  <a:cubicBezTo>
                    <a:pt x="100" y="196"/>
                    <a:pt x="100" y="196"/>
                    <a:pt x="100" y="196"/>
                  </a:cubicBezTo>
                  <a:cubicBezTo>
                    <a:pt x="103" y="196"/>
                    <a:pt x="103" y="196"/>
                    <a:pt x="103" y="196"/>
                  </a:cubicBezTo>
                  <a:lnTo>
                    <a:pt x="103" y="225"/>
                  </a:lnTo>
                  <a:close/>
                  <a:moveTo>
                    <a:pt x="103" y="183"/>
                  </a:moveTo>
                  <a:cubicBezTo>
                    <a:pt x="99" y="183"/>
                    <a:pt x="99" y="183"/>
                    <a:pt x="99" y="183"/>
                  </a:cubicBezTo>
                  <a:cubicBezTo>
                    <a:pt x="99" y="157"/>
                    <a:pt x="99" y="157"/>
                    <a:pt x="99" y="157"/>
                  </a:cubicBezTo>
                  <a:cubicBezTo>
                    <a:pt x="99" y="157"/>
                    <a:pt x="99" y="157"/>
                    <a:pt x="99" y="157"/>
                  </a:cubicBezTo>
                  <a:cubicBezTo>
                    <a:pt x="94" y="160"/>
                    <a:pt x="94" y="160"/>
                    <a:pt x="94" y="160"/>
                  </a:cubicBezTo>
                  <a:cubicBezTo>
                    <a:pt x="94" y="157"/>
                    <a:pt x="94" y="157"/>
                    <a:pt x="94" y="157"/>
                  </a:cubicBezTo>
                  <a:cubicBezTo>
                    <a:pt x="100" y="154"/>
                    <a:pt x="100" y="154"/>
                    <a:pt x="100" y="154"/>
                  </a:cubicBezTo>
                  <a:cubicBezTo>
                    <a:pt x="103" y="154"/>
                    <a:pt x="103" y="154"/>
                    <a:pt x="103" y="154"/>
                  </a:cubicBezTo>
                  <a:lnTo>
                    <a:pt x="103" y="183"/>
                  </a:lnTo>
                  <a:close/>
                  <a:moveTo>
                    <a:pt x="97" y="138"/>
                  </a:moveTo>
                  <a:cubicBezTo>
                    <a:pt x="91" y="138"/>
                    <a:pt x="88" y="133"/>
                    <a:pt x="88" y="123"/>
                  </a:cubicBezTo>
                  <a:cubicBezTo>
                    <a:pt x="88" y="114"/>
                    <a:pt x="92" y="108"/>
                    <a:pt x="98" y="108"/>
                  </a:cubicBezTo>
                  <a:cubicBezTo>
                    <a:pt x="104" y="108"/>
                    <a:pt x="107" y="114"/>
                    <a:pt x="107" y="123"/>
                  </a:cubicBezTo>
                  <a:cubicBezTo>
                    <a:pt x="107" y="133"/>
                    <a:pt x="103" y="138"/>
                    <a:pt x="97" y="138"/>
                  </a:cubicBezTo>
                  <a:close/>
                  <a:moveTo>
                    <a:pt x="106" y="89"/>
                  </a:moveTo>
                  <a:cubicBezTo>
                    <a:pt x="105" y="87"/>
                    <a:pt x="105" y="84"/>
                    <a:pt x="105" y="84"/>
                  </a:cubicBezTo>
                  <a:cubicBezTo>
                    <a:pt x="105" y="23"/>
                    <a:pt x="105" y="23"/>
                    <a:pt x="105" y="23"/>
                  </a:cubicBezTo>
                  <a:cubicBezTo>
                    <a:pt x="105" y="20"/>
                    <a:pt x="107" y="17"/>
                    <a:pt x="111" y="17"/>
                  </a:cubicBezTo>
                  <a:cubicBezTo>
                    <a:pt x="114" y="17"/>
                    <a:pt x="117" y="20"/>
                    <a:pt x="117" y="23"/>
                  </a:cubicBezTo>
                  <a:cubicBezTo>
                    <a:pt x="117" y="79"/>
                    <a:pt x="117" y="79"/>
                    <a:pt x="117" y="79"/>
                  </a:cubicBezTo>
                  <a:cubicBezTo>
                    <a:pt x="172" y="79"/>
                    <a:pt x="172" y="79"/>
                    <a:pt x="172" y="79"/>
                  </a:cubicBezTo>
                  <a:cubicBezTo>
                    <a:pt x="176" y="79"/>
                    <a:pt x="178" y="81"/>
                    <a:pt x="178" y="85"/>
                  </a:cubicBezTo>
                  <a:cubicBezTo>
                    <a:pt x="178" y="88"/>
                    <a:pt x="176" y="91"/>
                    <a:pt x="172" y="91"/>
                  </a:cubicBezTo>
                  <a:cubicBezTo>
                    <a:pt x="112" y="91"/>
                    <a:pt x="112" y="91"/>
                    <a:pt x="112" y="91"/>
                  </a:cubicBezTo>
                  <a:cubicBezTo>
                    <a:pt x="112" y="91"/>
                    <a:pt x="108" y="91"/>
                    <a:pt x="106" y="89"/>
                  </a:cubicBezTo>
                  <a:close/>
                  <a:moveTo>
                    <a:pt x="119" y="112"/>
                  </a:moveTo>
                  <a:cubicBezTo>
                    <a:pt x="114" y="115"/>
                    <a:pt x="114" y="115"/>
                    <a:pt x="114" y="115"/>
                  </a:cubicBezTo>
                  <a:cubicBezTo>
                    <a:pt x="113" y="112"/>
                    <a:pt x="113" y="112"/>
                    <a:pt x="113" y="112"/>
                  </a:cubicBezTo>
                  <a:cubicBezTo>
                    <a:pt x="120" y="109"/>
                    <a:pt x="120" y="109"/>
                    <a:pt x="120" y="109"/>
                  </a:cubicBezTo>
                  <a:cubicBezTo>
                    <a:pt x="123" y="109"/>
                    <a:pt x="123" y="109"/>
                    <a:pt x="123" y="109"/>
                  </a:cubicBezTo>
                  <a:cubicBezTo>
                    <a:pt x="123" y="138"/>
                    <a:pt x="123" y="138"/>
                    <a:pt x="123" y="138"/>
                  </a:cubicBezTo>
                  <a:cubicBezTo>
                    <a:pt x="119" y="138"/>
                    <a:pt x="119" y="138"/>
                    <a:pt x="119" y="138"/>
                  </a:cubicBezTo>
                  <a:cubicBezTo>
                    <a:pt x="119" y="112"/>
                    <a:pt x="119" y="112"/>
                    <a:pt x="119" y="112"/>
                  </a:cubicBezTo>
                  <a:close/>
                  <a:moveTo>
                    <a:pt x="123" y="225"/>
                  </a:moveTo>
                  <a:cubicBezTo>
                    <a:pt x="117" y="225"/>
                    <a:pt x="113" y="220"/>
                    <a:pt x="113" y="210"/>
                  </a:cubicBezTo>
                  <a:cubicBezTo>
                    <a:pt x="113" y="200"/>
                    <a:pt x="118" y="195"/>
                    <a:pt x="123" y="195"/>
                  </a:cubicBezTo>
                  <a:cubicBezTo>
                    <a:pt x="130" y="195"/>
                    <a:pt x="133" y="201"/>
                    <a:pt x="133" y="210"/>
                  </a:cubicBezTo>
                  <a:cubicBezTo>
                    <a:pt x="133" y="220"/>
                    <a:pt x="129" y="225"/>
                    <a:pt x="123" y="225"/>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434" name="Freeform 1691"/>
            <p:cNvSpPr>
              <a:spLocks/>
            </p:cNvSpPr>
            <p:nvPr/>
          </p:nvSpPr>
          <p:spPr bwMode="auto">
            <a:xfrm>
              <a:off x="8734426" y="3073400"/>
              <a:ext cx="23813" cy="47625"/>
            </a:xfrm>
            <a:custGeom>
              <a:avLst/>
              <a:gdLst>
                <a:gd name="T0" fmla="*/ 6 w 12"/>
                <a:gd name="T1" fmla="*/ 0 h 24"/>
                <a:gd name="T2" fmla="*/ 0 w 12"/>
                <a:gd name="T3" fmla="*/ 12 h 24"/>
                <a:gd name="T4" fmla="*/ 6 w 12"/>
                <a:gd name="T5" fmla="*/ 24 h 24"/>
                <a:gd name="T6" fmla="*/ 12 w 12"/>
                <a:gd name="T7" fmla="*/ 12 h 24"/>
                <a:gd name="T8" fmla="*/ 6 w 12"/>
                <a:gd name="T9" fmla="*/ 0 h 24"/>
              </a:gdLst>
              <a:ahLst/>
              <a:cxnLst>
                <a:cxn ang="0">
                  <a:pos x="T0" y="T1"/>
                </a:cxn>
                <a:cxn ang="0">
                  <a:pos x="T2" y="T3"/>
                </a:cxn>
                <a:cxn ang="0">
                  <a:pos x="T4" y="T5"/>
                </a:cxn>
                <a:cxn ang="0">
                  <a:pos x="T6" y="T7"/>
                </a:cxn>
                <a:cxn ang="0">
                  <a:pos x="T8" y="T9"/>
                </a:cxn>
              </a:cxnLst>
              <a:rect l="0" t="0" r="r" b="b"/>
              <a:pathLst>
                <a:path w="12" h="24">
                  <a:moveTo>
                    <a:pt x="6" y="0"/>
                  </a:moveTo>
                  <a:cubicBezTo>
                    <a:pt x="2" y="0"/>
                    <a:pt x="0" y="4"/>
                    <a:pt x="0" y="12"/>
                  </a:cubicBezTo>
                  <a:cubicBezTo>
                    <a:pt x="0" y="20"/>
                    <a:pt x="2" y="24"/>
                    <a:pt x="6" y="24"/>
                  </a:cubicBezTo>
                  <a:cubicBezTo>
                    <a:pt x="10" y="24"/>
                    <a:pt x="12" y="19"/>
                    <a:pt x="12" y="12"/>
                  </a:cubicBezTo>
                  <a:cubicBezTo>
                    <a:pt x="12" y="5"/>
                    <a:pt x="10" y="0"/>
                    <a:pt x="6" y="0"/>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grpSp>
      <p:sp>
        <p:nvSpPr>
          <p:cNvPr id="435" name="TextBox 434"/>
          <p:cNvSpPr txBox="1"/>
          <p:nvPr/>
        </p:nvSpPr>
        <p:spPr>
          <a:xfrm>
            <a:off x="8712167" y="5165271"/>
            <a:ext cx="1327120" cy="399729"/>
          </a:xfrm>
          <a:prstGeom prst="rect">
            <a:avLst/>
          </a:prstGeom>
          <a:noFill/>
        </p:spPr>
        <p:txBody>
          <a:bodyPr wrap="square" lIns="121759" tIns="60878" rIns="121759" bIns="60878" rtlCol="0">
            <a:spAutoFit/>
          </a:bodyPr>
          <a:lstStyle/>
          <a:p>
            <a:pPr algn="ctr"/>
            <a:r>
              <a:rPr lang="en-US" sz="1799" dirty="0">
                <a:solidFill>
                  <a:srgbClr val="76787A"/>
                </a:solidFill>
                <a:latin typeface="Gotham Rounded Bold" pitchFamily="50" charset="0"/>
                <a:cs typeface="Gotham Rounded Book"/>
              </a:rPr>
              <a:t>Big Data</a:t>
            </a:r>
          </a:p>
        </p:txBody>
      </p:sp>
      <p:grpSp>
        <p:nvGrpSpPr>
          <p:cNvPr id="436" name="Group 435"/>
          <p:cNvGrpSpPr/>
          <p:nvPr/>
        </p:nvGrpSpPr>
        <p:grpSpPr>
          <a:xfrm>
            <a:off x="4033996" y="4165383"/>
            <a:ext cx="926046" cy="731870"/>
            <a:chOff x="9428771" y="3490676"/>
            <a:chExt cx="874893" cy="691443"/>
          </a:xfrm>
        </p:grpSpPr>
        <p:sp>
          <p:nvSpPr>
            <p:cNvPr id="437" name="Rectangle 101"/>
            <p:cNvSpPr>
              <a:spLocks noChangeArrowheads="1"/>
            </p:cNvSpPr>
            <p:nvPr/>
          </p:nvSpPr>
          <p:spPr bwMode="auto">
            <a:xfrm>
              <a:off x="9569354" y="3993951"/>
              <a:ext cx="185449" cy="188168"/>
            </a:xfrm>
            <a:prstGeom prst="rect">
              <a:avLst/>
            </a:prstGeom>
            <a:solidFill>
              <a:srgbClr val="B0C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20" tIns="45660" rIns="91320" bIns="45660" numCol="1" anchor="t" anchorCtr="0" compatLnSpc="1">
              <a:prstTxWarp prst="textNoShape">
                <a:avLst/>
              </a:prstTxWarp>
            </a:bodyPr>
            <a:lstStyle/>
            <a:p>
              <a:endParaRPr lang="en-US" sz="1599">
                <a:solidFill>
                  <a:srgbClr val="4C4C4E"/>
                </a:solidFill>
              </a:endParaRPr>
            </a:p>
          </p:txBody>
        </p:sp>
        <p:sp>
          <p:nvSpPr>
            <p:cNvPr id="438" name="Freeform 112"/>
            <p:cNvSpPr>
              <a:spLocks/>
            </p:cNvSpPr>
            <p:nvPr/>
          </p:nvSpPr>
          <p:spPr bwMode="auto">
            <a:xfrm>
              <a:off x="9428771" y="3490676"/>
              <a:ext cx="465119" cy="691443"/>
            </a:xfrm>
            <a:custGeom>
              <a:avLst/>
              <a:gdLst>
                <a:gd name="T0" fmla="*/ 296 w 296"/>
                <a:gd name="T1" fmla="*/ 429 h 441"/>
                <a:gd name="T2" fmla="*/ 296 w 296"/>
                <a:gd name="T3" fmla="*/ 12 h 441"/>
                <a:gd name="T4" fmla="*/ 284 w 296"/>
                <a:gd name="T5" fmla="*/ 0 h 441"/>
                <a:gd name="T6" fmla="*/ 12 w 296"/>
                <a:gd name="T7" fmla="*/ 0 h 441"/>
                <a:gd name="T8" fmla="*/ 0 w 296"/>
                <a:gd name="T9" fmla="*/ 12 h 441"/>
                <a:gd name="T10" fmla="*/ 0 w 296"/>
                <a:gd name="T11" fmla="*/ 429 h 441"/>
                <a:gd name="T12" fmla="*/ 12 w 296"/>
                <a:gd name="T13" fmla="*/ 441 h 441"/>
                <a:gd name="T14" fmla="*/ 109 w 296"/>
                <a:gd name="T15" fmla="*/ 441 h 441"/>
                <a:gd name="T16" fmla="*/ 109 w 296"/>
                <a:gd name="T17" fmla="*/ 349 h 441"/>
                <a:gd name="T18" fmla="*/ 122 w 296"/>
                <a:gd name="T19" fmla="*/ 336 h 441"/>
                <a:gd name="T20" fmla="*/ 174 w 296"/>
                <a:gd name="T21" fmla="*/ 336 h 441"/>
                <a:gd name="T22" fmla="*/ 187 w 296"/>
                <a:gd name="T23" fmla="*/ 349 h 441"/>
                <a:gd name="T24" fmla="*/ 187 w 296"/>
                <a:gd name="T25" fmla="*/ 441 h 441"/>
                <a:gd name="T26" fmla="*/ 284 w 296"/>
                <a:gd name="T27" fmla="*/ 441 h 441"/>
                <a:gd name="T28" fmla="*/ 296 w 296"/>
                <a:gd name="T29" fmla="*/ 42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6" h="441">
                  <a:moveTo>
                    <a:pt x="296" y="429"/>
                  </a:moveTo>
                  <a:cubicBezTo>
                    <a:pt x="296" y="12"/>
                    <a:pt x="296" y="12"/>
                    <a:pt x="296" y="12"/>
                  </a:cubicBezTo>
                  <a:cubicBezTo>
                    <a:pt x="296" y="6"/>
                    <a:pt x="291" y="0"/>
                    <a:pt x="284" y="0"/>
                  </a:cubicBezTo>
                  <a:cubicBezTo>
                    <a:pt x="12" y="0"/>
                    <a:pt x="12" y="0"/>
                    <a:pt x="12" y="0"/>
                  </a:cubicBezTo>
                  <a:cubicBezTo>
                    <a:pt x="6" y="0"/>
                    <a:pt x="0" y="6"/>
                    <a:pt x="0" y="12"/>
                  </a:cubicBezTo>
                  <a:cubicBezTo>
                    <a:pt x="0" y="429"/>
                    <a:pt x="0" y="429"/>
                    <a:pt x="0" y="429"/>
                  </a:cubicBezTo>
                  <a:cubicBezTo>
                    <a:pt x="0" y="436"/>
                    <a:pt x="6" y="441"/>
                    <a:pt x="12" y="441"/>
                  </a:cubicBezTo>
                  <a:cubicBezTo>
                    <a:pt x="109" y="441"/>
                    <a:pt x="109" y="441"/>
                    <a:pt x="109" y="441"/>
                  </a:cubicBezTo>
                  <a:cubicBezTo>
                    <a:pt x="109" y="349"/>
                    <a:pt x="109" y="349"/>
                    <a:pt x="109" y="349"/>
                  </a:cubicBezTo>
                  <a:cubicBezTo>
                    <a:pt x="109" y="342"/>
                    <a:pt x="115" y="336"/>
                    <a:pt x="122" y="336"/>
                  </a:cubicBezTo>
                  <a:cubicBezTo>
                    <a:pt x="174" y="336"/>
                    <a:pt x="174" y="336"/>
                    <a:pt x="174" y="336"/>
                  </a:cubicBezTo>
                  <a:cubicBezTo>
                    <a:pt x="181" y="336"/>
                    <a:pt x="187" y="342"/>
                    <a:pt x="187" y="349"/>
                  </a:cubicBezTo>
                  <a:cubicBezTo>
                    <a:pt x="187" y="441"/>
                    <a:pt x="187" y="441"/>
                    <a:pt x="187" y="441"/>
                  </a:cubicBezTo>
                  <a:cubicBezTo>
                    <a:pt x="284" y="441"/>
                    <a:pt x="284" y="441"/>
                    <a:pt x="284" y="441"/>
                  </a:cubicBezTo>
                  <a:cubicBezTo>
                    <a:pt x="291" y="441"/>
                    <a:pt x="296" y="436"/>
                    <a:pt x="296" y="429"/>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599">
                <a:solidFill>
                  <a:srgbClr val="4C4C4E"/>
                </a:solidFill>
              </a:endParaRPr>
            </a:p>
          </p:txBody>
        </p:sp>
        <p:sp>
          <p:nvSpPr>
            <p:cNvPr id="439" name="Freeform 113"/>
            <p:cNvSpPr>
              <a:spLocks/>
            </p:cNvSpPr>
            <p:nvPr/>
          </p:nvSpPr>
          <p:spPr bwMode="auto">
            <a:xfrm>
              <a:off x="9505044" y="3871493"/>
              <a:ext cx="62813" cy="97071"/>
            </a:xfrm>
            <a:custGeom>
              <a:avLst/>
              <a:gdLst>
                <a:gd name="T0" fmla="*/ 28 w 40"/>
                <a:gd name="T1" fmla="*/ 62 h 62"/>
                <a:gd name="T2" fmla="*/ 12 w 40"/>
                <a:gd name="T3" fmla="*/ 62 h 62"/>
                <a:gd name="T4" fmla="*/ 0 w 40"/>
                <a:gd name="T5" fmla="*/ 49 h 62"/>
                <a:gd name="T6" fmla="*/ 0 w 40"/>
                <a:gd name="T7" fmla="*/ 12 h 62"/>
                <a:gd name="T8" fmla="*/ 12 w 40"/>
                <a:gd name="T9" fmla="*/ 0 h 62"/>
                <a:gd name="T10" fmla="*/ 28 w 40"/>
                <a:gd name="T11" fmla="*/ 0 h 62"/>
                <a:gd name="T12" fmla="*/ 40 w 40"/>
                <a:gd name="T13" fmla="*/ 12 h 62"/>
                <a:gd name="T14" fmla="*/ 40 w 40"/>
                <a:gd name="T15" fmla="*/ 49 h 62"/>
                <a:gd name="T16" fmla="*/ 28 w 4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2">
                  <a:moveTo>
                    <a:pt x="28" y="62"/>
                  </a:moveTo>
                  <a:cubicBezTo>
                    <a:pt x="12" y="62"/>
                    <a:pt x="12" y="62"/>
                    <a:pt x="12" y="62"/>
                  </a:cubicBezTo>
                  <a:cubicBezTo>
                    <a:pt x="6" y="62"/>
                    <a:pt x="0" y="56"/>
                    <a:pt x="0" y="49"/>
                  </a:cubicBezTo>
                  <a:cubicBezTo>
                    <a:pt x="0" y="12"/>
                    <a:pt x="0" y="12"/>
                    <a:pt x="0" y="12"/>
                  </a:cubicBezTo>
                  <a:cubicBezTo>
                    <a:pt x="0" y="5"/>
                    <a:pt x="6" y="0"/>
                    <a:pt x="12" y="0"/>
                  </a:cubicBezTo>
                  <a:cubicBezTo>
                    <a:pt x="28" y="0"/>
                    <a:pt x="28" y="0"/>
                    <a:pt x="28" y="0"/>
                  </a:cubicBezTo>
                  <a:cubicBezTo>
                    <a:pt x="35" y="0"/>
                    <a:pt x="40" y="5"/>
                    <a:pt x="40" y="12"/>
                  </a:cubicBezTo>
                  <a:cubicBezTo>
                    <a:pt x="40" y="49"/>
                    <a:pt x="40" y="49"/>
                    <a:pt x="40" y="49"/>
                  </a:cubicBezTo>
                  <a:cubicBezTo>
                    <a:pt x="40" y="56"/>
                    <a:pt x="35" y="62"/>
                    <a:pt x="28" y="62"/>
                  </a:cubicBezTo>
                  <a:close/>
                </a:path>
              </a:pathLst>
            </a:cu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599">
                <a:solidFill>
                  <a:srgbClr val="4C4C4E"/>
                </a:solidFill>
              </a:endParaRPr>
            </a:p>
          </p:txBody>
        </p:sp>
        <p:sp>
          <p:nvSpPr>
            <p:cNvPr id="440" name="Freeform 114"/>
            <p:cNvSpPr>
              <a:spLocks/>
            </p:cNvSpPr>
            <p:nvPr/>
          </p:nvSpPr>
          <p:spPr bwMode="auto">
            <a:xfrm>
              <a:off x="9505044" y="3723646"/>
              <a:ext cx="62813" cy="97071"/>
            </a:xfrm>
            <a:custGeom>
              <a:avLst/>
              <a:gdLst>
                <a:gd name="T0" fmla="*/ 28 w 40"/>
                <a:gd name="T1" fmla="*/ 62 h 62"/>
                <a:gd name="T2" fmla="*/ 12 w 40"/>
                <a:gd name="T3" fmla="*/ 62 h 62"/>
                <a:gd name="T4" fmla="*/ 0 w 40"/>
                <a:gd name="T5" fmla="*/ 50 h 62"/>
                <a:gd name="T6" fmla="*/ 0 w 40"/>
                <a:gd name="T7" fmla="*/ 13 h 62"/>
                <a:gd name="T8" fmla="*/ 12 w 40"/>
                <a:gd name="T9" fmla="*/ 0 h 62"/>
                <a:gd name="T10" fmla="*/ 28 w 40"/>
                <a:gd name="T11" fmla="*/ 0 h 62"/>
                <a:gd name="T12" fmla="*/ 40 w 40"/>
                <a:gd name="T13" fmla="*/ 13 h 62"/>
                <a:gd name="T14" fmla="*/ 40 w 40"/>
                <a:gd name="T15" fmla="*/ 50 h 62"/>
                <a:gd name="T16" fmla="*/ 28 w 4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2">
                  <a:moveTo>
                    <a:pt x="28" y="62"/>
                  </a:moveTo>
                  <a:cubicBezTo>
                    <a:pt x="12" y="62"/>
                    <a:pt x="12" y="62"/>
                    <a:pt x="12" y="62"/>
                  </a:cubicBezTo>
                  <a:cubicBezTo>
                    <a:pt x="6" y="62"/>
                    <a:pt x="0" y="57"/>
                    <a:pt x="0" y="50"/>
                  </a:cubicBezTo>
                  <a:cubicBezTo>
                    <a:pt x="0" y="13"/>
                    <a:pt x="0" y="13"/>
                    <a:pt x="0" y="13"/>
                  </a:cubicBezTo>
                  <a:cubicBezTo>
                    <a:pt x="0" y="6"/>
                    <a:pt x="6" y="0"/>
                    <a:pt x="12" y="0"/>
                  </a:cubicBezTo>
                  <a:cubicBezTo>
                    <a:pt x="28" y="0"/>
                    <a:pt x="28" y="0"/>
                    <a:pt x="28" y="0"/>
                  </a:cubicBezTo>
                  <a:cubicBezTo>
                    <a:pt x="35" y="0"/>
                    <a:pt x="40" y="6"/>
                    <a:pt x="40" y="13"/>
                  </a:cubicBezTo>
                  <a:cubicBezTo>
                    <a:pt x="40" y="50"/>
                    <a:pt x="40" y="50"/>
                    <a:pt x="40" y="50"/>
                  </a:cubicBezTo>
                  <a:cubicBezTo>
                    <a:pt x="40" y="57"/>
                    <a:pt x="35" y="62"/>
                    <a:pt x="28" y="62"/>
                  </a:cubicBezTo>
                  <a:close/>
                </a:path>
              </a:pathLst>
            </a:cu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599">
                <a:solidFill>
                  <a:srgbClr val="4C4C4E"/>
                </a:solidFill>
              </a:endParaRPr>
            </a:p>
          </p:txBody>
        </p:sp>
        <p:sp>
          <p:nvSpPr>
            <p:cNvPr id="441" name="Freeform 115"/>
            <p:cNvSpPr>
              <a:spLocks/>
            </p:cNvSpPr>
            <p:nvPr/>
          </p:nvSpPr>
          <p:spPr bwMode="auto">
            <a:xfrm>
              <a:off x="9505044" y="3577293"/>
              <a:ext cx="62813" cy="98564"/>
            </a:xfrm>
            <a:custGeom>
              <a:avLst/>
              <a:gdLst>
                <a:gd name="T0" fmla="*/ 28 w 40"/>
                <a:gd name="T1" fmla="*/ 62 h 62"/>
                <a:gd name="T2" fmla="*/ 12 w 40"/>
                <a:gd name="T3" fmla="*/ 62 h 62"/>
                <a:gd name="T4" fmla="*/ 0 w 40"/>
                <a:gd name="T5" fmla="*/ 49 h 62"/>
                <a:gd name="T6" fmla="*/ 0 w 40"/>
                <a:gd name="T7" fmla="*/ 12 h 62"/>
                <a:gd name="T8" fmla="*/ 12 w 40"/>
                <a:gd name="T9" fmla="*/ 0 h 62"/>
                <a:gd name="T10" fmla="*/ 28 w 40"/>
                <a:gd name="T11" fmla="*/ 0 h 62"/>
                <a:gd name="T12" fmla="*/ 40 w 40"/>
                <a:gd name="T13" fmla="*/ 12 h 62"/>
                <a:gd name="T14" fmla="*/ 40 w 40"/>
                <a:gd name="T15" fmla="*/ 49 h 62"/>
                <a:gd name="T16" fmla="*/ 28 w 4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2">
                  <a:moveTo>
                    <a:pt x="28" y="62"/>
                  </a:moveTo>
                  <a:cubicBezTo>
                    <a:pt x="12" y="62"/>
                    <a:pt x="12" y="62"/>
                    <a:pt x="12" y="62"/>
                  </a:cubicBezTo>
                  <a:cubicBezTo>
                    <a:pt x="6" y="62"/>
                    <a:pt x="0" y="56"/>
                    <a:pt x="0" y="49"/>
                  </a:cubicBezTo>
                  <a:cubicBezTo>
                    <a:pt x="0" y="12"/>
                    <a:pt x="0" y="12"/>
                    <a:pt x="0" y="12"/>
                  </a:cubicBezTo>
                  <a:cubicBezTo>
                    <a:pt x="0" y="6"/>
                    <a:pt x="6" y="0"/>
                    <a:pt x="12" y="0"/>
                  </a:cubicBezTo>
                  <a:cubicBezTo>
                    <a:pt x="28" y="0"/>
                    <a:pt x="28" y="0"/>
                    <a:pt x="28" y="0"/>
                  </a:cubicBezTo>
                  <a:cubicBezTo>
                    <a:pt x="35" y="0"/>
                    <a:pt x="40" y="6"/>
                    <a:pt x="40" y="12"/>
                  </a:cubicBezTo>
                  <a:cubicBezTo>
                    <a:pt x="40" y="49"/>
                    <a:pt x="40" y="49"/>
                    <a:pt x="40" y="49"/>
                  </a:cubicBezTo>
                  <a:cubicBezTo>
                    <a:pt x="40" y="56"/>
                    <a:pt x="35" y="62"/>
                    <a:pt x="28" y="62"/>
                  </a:cubicBezTo>
                  <a:close/>
                </a:path>
              </a:pathLst>
            </a:cu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599">
                <a:solidFill>
                  <a:srgbClr val="4C4C4E"/>
                </a:solidFill>
              </a:endParaRPr>
            </a:p>
          </p:txBody>
        </p:sp>
        <p:sp>
          <p:nvSpPr>
            <p:cNvPr id="442" name="Freeform 116"/>
            <p:cNvSpPr>
              <a:spLocks/>
            </p:cNvSpPr>
            <p:nvPr/>
          </p:nvSpPr>
          <p:spPr bwMode="auto">
            <a:xfrm>
              <a:off x="9630671" y="3871493"/>
              <a:ext cx="62813" cy="97071"/>
            </a:xfrm>
            <a:custGeom>
              <a:avLst/>
              <a:gdLst>
                <a:gd name="T0" fmla="*/ 28 w 40"/>
                <a:gd name="T1" fmla="*/ 62 h 62"/>
                <a:gd name="T2" fmla="*/ 12 w 40"/>
                <a:gd name="T3" fmla="*/ 62 h 62"/>
                <a:gd name="T4" fmla="*/ 0 w 40"/>
                <a:gd name="T5" fmla="*/ 49 h 62"/>
                <a:gd name="T6" fmla="*/ 0 w 40"/>
                <a:gd name="T7" fmla="*/ 12 h 62"/>
                <a:gd name="T8" fmla="*/ 12 w 40"/>
                <a:gd name="T9" fmla="*/ 0 h 62"/>
                <a:gd name="T10" fmla="*/ 28 w 40"/>
                <a:gd name="T11" fmla="*/ 0 h 62"/>
                <a:gd name="T12" fmla="*/ 40 w 40"/>
                <a:gd name="T13" fmla="*/ 12 h 62"/>
                <a:gd name="T14" fmla="*/ 40 w 40"/>
                <a:gd name="T15" fmla="*/ 49 h 62"/>
                <a:gd name="T16" fmla="*/ 28 w 4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2">
                  <a:moveTo>
                    <a:pt x="28" y="62"/>
                  </a:moveTo>
                  <a:cubicBezTo>
                    <a:pt x="12" y="62"/>
                    <a:pt x="12" y="62"/>
                    <a:pt x="12" y="62"/>
                  </a:cubicBezTo>
                  <a:cubicBezTo>
                    <a:pt x="6" y="62"/>
                    <a:pt x="0" y="56"/>
                    <a:pt x="0" y="49"/>
                  </a:cubicBezTo>
                  <a:cubicBezTo>
                    <a:pt x="0" y="12"/>
                    <a:pt x="0" y="12"/>
                    <a:pt x="0" y="12"/>
                  </a:cubicBezTo>
                  <a:cubicBezTo>
                    <a:pt x="0" y="5"/>
                    <a:pt x="6" y="0"/>
                    <a:pt x="12" y="0"/>
                  </a:cubicBezTo>
                  <a:cubicBezTo>
                    <a:pt x="28" y="0"/>
                    <a:pt x="28" y="0"/>
                    <a:pt x="28" y="0"/>
                  </a:cubicBezTo>
                  <a:cubicBezTo>
                    <a:pt x="35" y="0"/>
                    <a:pt x="40" y="5"/>
                    <a:pt x="40" y="12"/>
                  </a:cubicBezTo>
                  <a:cubicBezTo>
                    <a:pt x="40" y="49"/>
                    <a:pt x="40" y="49"/>
                    <a:pt x="40" y="49"/>
                  </a:cubicBezTo>
                  <a:cubicBezTo>
                    <a:pt x="40" y="56"/>
                    <a:pt x="35" y="62"/>
                    <a:pt x="28" y="62"/>
                  </a:cubicBezTo>
                  <a:close/>
                </a:path>
              </a:pathLst>
            </a:cu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599">
                <a:solidFill>
                  <a:srgbClr val="4C4C4E"/>
                </a:solidFill>
              </a:endParaRPr>
            </a:p>
          </p:txBody>
        </p:sp>
        <p:sp>
          <p:nvSpPr>
            <p:cNvPr id="443" name="Freeform 117"/>
            <p:cNvSpPr>
              <a:spLocks/>
            </p:cNvSpPr>
            <p:nvPr/>
          </p:nvSpPr>
          <p:spPr bwMode="auto">
            <a:xfrm>
              <a:off x="9630671" y="3723646"/>
              <a:ext cx="62813" cy="97071"/>
            </a:xfrm>
            <a:custGeom>
              <a:avLst/>
              <a:gdLst>
                <a:gd name="T0" fmla="*/ 28 w 40"/>
                <a:gd name="T1" fmla="*/ 62 h 62"/>
                <a:gd name="T2" fmla="*/ 12 w 40"/>
                <a:gd name="T3" fmla="*/ 62 h 62"/>
                <a:gd name="T4" fmla="*/ 0 w 40"/>
                <a:gd name="T5" fmla="*/ 50 h 62"/>
                <a:gd name="T6" fmla="*/ 0 w 40"/>
                <a:gd name="T7" fmla="*/ 13 h 62"/>
                <a:gd name="T8" fmla="*/ 12 w 40"/>
                <a:gd name="T9" fmla="*/ 0 h 62"/>
                <a:gd name="T10" fmla="*/ 28 w 40"/>
                <a:gd name="T11" fmla="*/ 0 h 62"/>
                <a:gd name="T12" fmla="*/ 40 w 40"/>
                <a:gd name="T13" fmla="*/ 13 h 62"/>
                <a:gd name="T14" fmla="*/ 40 w 40"/>
                <a:gd name="T15" fmla="*/ 50 h 62"/>
                <a:gd name="T16" fmla="*/ 28 w 4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2">
                  <a:moveTo>
                    <a:pt x="28" y="62"/>
                  </a:moveTo>
                  <a:cubicBezTo>
                    <a:pt x="12" y="62"/>
                    <a:pt x="12" y="62"/>
                    <a:pt x="12" y="62"/>
                  </a:cubicBezTo>
                  <a:cubicBezTo>
                    <a:pt x="6" y="62"/>
                    <a:pt x="0" y="57"/>
                    <a:pt x="0" y="50"/>
                  </a:cubicBezTo>
                  <a:cubicBezTo>
                    <a:pt x="0" y="13"/>
                    <a:pt x="0" y="13"/>
                    <a:pt x="0" y="13"/>
                  </a:cubicBezTo>
                  <a:cubicBezTo>
                    <a:pt x="0" y="6"/>
                    <a:pt x="6" y="0"/>
                    <a:pt x="12" y="0"/>
                  </a:cubicBezTo>
                  <a:cubicBezTo>
                    <a:pt x="28" y="0"/>
                    <a:pt x="28" y="0"/>
                    <a:pt x="28" y="0"/>
                  </a:cubicBezTo>
                  <a:cubicBezTo>
                    <a:pt x="35" y="0"/>
                    <a:pt x="40" y="6"/>
                    <a:pt x="40" y="13"/>
                  </a:cubicBezTo>
                  <a:cubicBezTo>
                    <a:pt x="40" y="50"/>
                    <a:pt x="40" y="50"/>
                    <a:pt x="40" y="50"/>
                  </a:cubicBezTo>
                  <a:cubicBezTo>
                    <a:pt x="40" y="57"/>
                    <a:pt x="35" y="62"/>
                    <a:pt x="28" y="62"/>
                  </a:cubicBezTo>
                  <a:close/>
                </a:path>
              </a:pathLst>
            </a:cu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599">
                <a:solidFill>
                  <a:srgbClr val="4C4C4E"/>
                </a:solidFill>
              </a:endParaRPr>
            </a:p>
          </p:txBody>
        </p:sp>
        <p:sp>
          <p:nvSpPr>
            <p:cNvPr id="444" name="Freeform 118"/>
            <p:cNvSpPr>
              <a:spLocks/>
            </p:cNvSpPr>
            <p:nvPr/>
          </p:nvSpPr>
          <p:spPr bwMode="auto">
            <a:xfrm>
              <a:off x="9630671" y="3577293"/>
              <a:ext cx="62813" cy="98564"/>
            </a:xfrm>
            <a:custGeom>
              <a:avLst/>
              <a:gdLst>
                <a:gd name="T0" fmla="*/ 28 w 40"/>
                <a:gd name="T1" fmla="*/ 62 h 62"/>
                <a:gd name="T2" fmla="*/ 12 w 40"/>
                <a:gd name="T3" fmla="*/ 62 h 62"/>
                <a:gd name="T4" fmla="*/ 0 w 40"/>
                <a:gd name="T5" fmla="*/ 49 h 62"/>
                <a:gd name="T6" fmla="*/ 0 w 40"/>
                <a:gd name="T7" fmla="*/ 12 h 62"/>
                <a:gd name="T8" fmla="*/ 12 w 40"/>
                <a:gd name="T9" fmla="*/ 0 h 62"/>
                <a:gd name="T10" fmla="*/ 28 w 40"/>
                <a:gd name="T11" fmla="*/ 0 h 62"/>
                <a:gd name="T12" fmla="*/ 40 w 40"/>
                <a:gd name="T13" fmla="*/ 12 h 62"/>
                <a:gd name="T14" fmla="*/ 40 w 40"/>
                <a:gd name="T15" fmla="*/ 49 h 62"/>
                <a:gd name="T16" fmla="*/ 28 w 4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2">
                  <a:moveTo>
                    <a:pt x="28" y="62"/>
                  </a:moveTo>
                  <a:cubicBezTo>
                    <a:pt x="12" y="62"/>
                    <a:pt x="12" y="62"/>
                    <a:pt x="12" y="62"/>
                  </a:cubicBezTo>
                  <a:cubicBezTo>
                    <a:pt x="6" y="62"/>
                    <a:pt x="0" y="56"/>
                    <a:pt x="0" y="49"/>
                  </a:cubicBezTo>
                  <a:cubicBezTo>
                    <a:pt x="0" y="12"/>
                    <a:pt x="0" y="12"/>
                    <a:pt x="0" y="12"/>
                  </a:cubicBezTo>
                  <a:cubicBezTo>
                    <a:pt x="0" y="6"/>
                    <a:pt x="6" y="0"/>
                    <a:pt x="12" y="0"/>
                  </a:cubicBezTo>
                  <a:cubicBezTo>
                    <a:pt x="28" y="0"/>
                    <a:pt x="28" y="0"/>
                    <a:pt x="28" y="0"/>
                  </a:cubicBezTo>
                  <a:cubicBezTo>
                    <a:pt x="35" y="0"/>
                    <a:pt x="40" y="6"/>
                    <a:pt x="40" y="12"/>
                  </a:cubicBezTo>
                  <a:cubicBezTo>
                    <a:pt x="40" y="49"/>
                    <a:pt x="40" y="49"/>
                    <a:pt x="40" y="49"/>
                  </a:cubicBezTo>
                  <a:cubicBezTo>
                    <a:pt x="40" y="56"/>
                    <a:pt x="35" y="62"/>
                    <a:pt x="28" y="62"/>
                  </a:cubicBezTo>
                  <a:close/>
                </a:path>
              </a:pathLst>
            </a:cu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599">
                <a:solidFill>
                  <a:srgbClr val="4C4C4E"/>
                </a:solidFill>
              </a:endParaRPr>
            </a:p>
          </p:txBody>
        </p:sp>
        <p:sp>
          <p:nvSpPr>
            <p:cNvPr id="445" name="Freeform 119"/>
            <p:cNvSpPr>
              <a:spLocks/>
            </p:cNvSpPr>
            <p:nvPr/>
          </p:nvSpPr>
          <p:spPr bwMode="auto">
            <a:xfrm>
              <a:off x="9754803" y="3577293"/>
              <a:ext cx="62813" cy="98564"/>
            </a:xfrm>
            <a:custGeom>
              <a:avLst/>
              <a:gdLst>
                <a:gd name="T0" fmla="*/ 12 w 40"/>
                <a:gd name="T1" fmla="*/ 0 h 62"/>
                <a:gd name="T2" fmla="*/ 27 w 40"/>
                <a:gd name="T3" fmla="*/ 0 h 62"/>
                <a:gd name="T4" fmla="*/ 40 w 40"/>
                <a:gd name="T5" fmla="*/ 12 h 62"/>
                <a:gd name="T6" fmla="*/ 40 w 40"/>
                <a:gd name="T7" fmla="*/ 49 h 62"/>
                <a:gd name="T8" fmla="*/ 27 w 40"/>
                <a:gd name="T9" fmla="*/ 62 h 62"/>
                <a:gd name="T10" fmla="*/ 12 w 40"/>
                <a:gd name="T11" fmla="*/ 62 h 62"/>
                <a:gd name="T12" fmla="*/ 0 w 40"/>
                <a:gd name="T13" fmla="*/ 49 h 62"/>
                <a:gd name="T14" fmla="*/ 0 w 40"/>
                <a:gd name="T15" fmla="*/ 12 h 62"/>
                <a:gd name="T16" fmla="*/ 12 w 40"/>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2">
                  <a:moveTo>
                    <a:pt x="12" y="0"/>
                  </a:moveTo>
                  <a:cubicBezTo>
                    <a:pt x="27" y="0"/>
                    <a:pt x="27" y="0"/>
                    <a:pt x="27" y="0"/>
                  </a:cubicBezTo>
                  <a:cubicBezTo>
                    <a:pt x="34" y="0"/>
                    <a:pt x="40" y="6"/>
                    <a:pt x="40" y="12"/>
                  </a:cubicBezTo>
                  <a:cubicBezTo>
                    <a:pt x="40" y="49"/>
                    <a:pt x="40" y="49"/>
                    <a:pt x="40" y="49"/>
                  </a:cubicBezTo>
                  <a:cubicBezTo>
                    <a:pt x="40" y="56"/>
                    <a:pt x="34" y="62"/>
                    <a:pt x="27" y="62"/>
                  </a:cubicBezTo>
                  <a:cubicBezTo>
                    <a:pt x="12" y="62"/>
                    <a:pt x="12" y="62"/>
                    <a:pt x="12" y="62"/>
                  </a:cubicBezTo>
                  <a:cubicBezTo>
                    <a:pt x="5" y="62"/>
                    <a:pt x="0" y="56"/>
                    <a:pt x="0" y="49"/>
                  </a:cubicBezTo>
                  <a:cubicBezTo>
                    <a:pt x="0" y="12"/>
                    <a:pt x="0" y="12"/>
                    <a:pt x="0" y="12"/>
                  </a:cubicBezTo>
                  <a:cubicBezTo>
                    <a:pt x="0" y="6"/>
                    <a:pt x="5" y="0"/>
                    <a:pt x="12" y="0"/>
                  </a:cubicBezTo>
                  <a:close/>
                </a:path>
              </a:pathLst>
            </a:cu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599">
                <a:solidFill>
                  <a:srgbClr val="4C4C4E"/>
                </a:solidFill>
              </a:endParaRPr>
            </a:p>
          </p:txBody>
        </p:sp>
        <p:sp>
          <p:nvSpPr>
            <p:cNvPr id="446" name="Freeform 120"/>
            <p:cNvSpPr>
              <a:spLocks/>
            </p:cNvSpPr>
            <p:nvPr/>
          </p:nvSpPr>
          <p:spPr bwMode="auto">
            <a:xfrm>
              <a:off x="9754803" y="3723646"/>
              <a:ext cx="62813" cy="97071"/>
            </a:xfrm>
            <a:custGeom>
              <a:avLst/>
              <a:gdLst>
                <a:gd name="T0" fmla="*/ 12 w 40"/>
                <a:gd name="T1" fmla="*/ 0 h 62"/>
                <a:gd name="T2" fmla="*/ 27 w 40"/>
                <a:gd name="T3" fmla="*/ 0 h 62"/>
                <a:gd name="T4" fmla="*/ 40 w 40"/>
                <a:gd name="T5" fmla="*/ 13 h 62"/>
                <a:gd name="T6" fmla="*/ 40 w 40"/>
                <a:gd name="T7" fmla="*/ 50 h 62"/>
                <a:gd name="T8" fmla="*/ 27 w 40"/>
                <a:gd name="T9" fmla="*/ 62 h 62"/>
                <a:gd name="T10" fmla="*/ 12 w 40"/>
                <a:gd name="T11" fmla="*/ 62 h 62"/>
                <a:gd name="T12" fmla="*/ 0 w 40"/>
                <a:gd name="T13" fmla="*/ 50 h 62"/>
                <a:gd name="T14" fmla="*/ 0 w 40"/>
                <a:gd name="T15" fmla="*/ 13 h 62"/>
                <a:gd name="T16" fmla="*/ 12 w 40"/>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2">
                  <a:moveTo>
                    <a:pt x="12" y="0"/>
                  </a:moveTo>
                  <a:cubicBezTo>
                    <a:pt x="27" y="0"/>
                    <a:pt x="27" y="0"/>
                    <a:pt x="27" y="0"/>
                  </a:cubicBezTo>
                  <a:cubicBezTo>
                    <a:pt x="34" y="0"/>
                    <a:pt x="40" y="6"/>
                    <a:pt x="40" y="13"/>
                  </a:cubicBezTo>
                  <a:cubicBezTo>
                    <a:pt x="40" y="50"/>
                    <a:pt x="40" y="50"/>
                    <a:pt x="40" y="50"/>
                  </a:cubicBezTo>
                  <a:cubicBezTo>
                    <a:pt x="40" y="57"/>
                    <a:pt x="34" y="62"/>
                    <a:pt x="27" y="62"/>
                  </a:cubicBezTo>
                  <a:cubicBezTo>
                    <a:pt x="12" y="62"/>
                    <a:pt x="12" y="62"/>
                    <a:pt x="12" y="62"/>
                  </a:cubicBezTo>
                  <a:cubicBezTo>
                    <a:pt x="5" y="62"/>
                    <a:pt x="0" y="57"/>
                    <a:pt x="0" y="50"/>
                  </a:cubicBezTo>
                  <a:cubicBezTo>
                    <a:pt x="0" y="13"/>
                    <a:pt x="0" y="13"/>
                    <a:pt x="0" y="13"/>
                  </a:cubicBezTo>
                  <a:cubicBezTo>
                    <a:pt x="0" y="6"/>
                    <a:pt x="5" y="0"/>
                    <a:pt x="12" y="0"/>
                  </a:cubicBezTo>
                  <a:close/>
                </a:path>
              </a:pathLst>
            </a:cu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599">
                <a:solidFill>
                  <a:srgbClr val="4C4C4E"/>
                </a:solidFill>
              </a:endParaRPr>
            </a:p>
          </p:txBody>
        </p:sp>
        <p:sp>
          <p:nvSpPr>
            <p:cNvPr id="447" name="Freeform 121"/>
            <p:cNvSpPr>
              <a:spLocks/>
            </p:cNvSpPr>
            <p:nvPr/>
          </p:nvSpPr>
          <p:spPr bwMode="auto">
            <a:xfrm>
              <a:off x="9754803" y="3871493"/>
              <a:ext cx="62813" cy="97071"/>
            </a:xfrm>
            <a:custGeom>
              <a:avLst/>
              <a:gdLst>
                <a:gd name="T0" fmla="*/ 12 w 40"/>
                <a:gd name="T1" fmla="*/ 0 h 62"/>
                <a:gd name="T2" fmla="*/ 27 w 40"/>
                <a:gd name="T3" fmla="*/ 0 h 62"/>
                <a:gd name="T4" fmla="*/ 40 w 40"/>
                <a:gd name="T5" fmla="*/ 12 h 62"/>
                <a:gd name="T6" fmla="*/ 40 w 40"/>
                <a:gd name="T7" fmla="*/ 49 h 62"/>
                <a:gd name="T8" fmla="*/ 27 w 40"/>
                <a:gd name="T9" fmla="*/ 62 h 62"/>
                <a:gd name="T10" fmla="*/ 12 w 40"/>
                <a:gd name="T11" fmla="*/ 62 h 62"/>
                <a:gd name="T12" fmla="*/ 0 w 40"/>
                <a:gd name="T13" fmla="*/ 49 h 62"/>
                <a:gd name="T14" fmla="*/ 0 w 40"/>
                <a:gd name="T15" fmla="*/ 12 h 62"/>
                <a:gd name="T16" fmla="*/ 12 w 40"/>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2">
                  <a:moveTo>
                    <a:pt x="12" y="0"/>
                  </a:moveTo>
                  <a:cubicBezTo>
                    <a:pt x="27" y="0"/>
                    <a:pt x="27" y="0"/>
                    <a:pt x="27" y="0"/>
                  </a:cubicBezTo>
                  <a:cubicBezTo>
                    <a:pt x="34" y="0"/>
                    <a:pt x="40" y="5"/>
                    <a:pt x="40" y="12"/>
                  </a:cubicBezTo>
                  <a:cubicBezTo>
                    <a:pt x="40" y="49"/>
                    <a:pt x="40" y="49"/>
                    <a:pt x="40" y="49"/>
                  </a:cubicBezTo>
                  <a:cubicBezTo>
                    <a:pt x="40" y="56"/>
                    <a:pt x="34" y="62"/>
                    <a:pt x="27" y="62"/>
                  </a:cubicBezTo>
                  <a:cubicBezTo>
                    <a:pt x="12" y="62"/>
                    <a:pt x="12" y="62"/>
                    <a:pt x="12" y="62"/>
                  </a:cubicBezTo>
                  <a:cubicBezTo>
                    <a:pt x="5" y="62"/>
                    <a:pt x="0" y="56"/>
                    <a:pt x="0" y="49"/>
                  </a:cubicBezTo>
                  <a:cubicBezTo>
                    <a:pt x="0" y="12"/>
                    <a:pt x="0" y="12"/>
                    <a:pt x="0" y="12"/>
                  </a:cubicBezTo>
                  <a:cubicBezTo>
                    <a:pt x="0" y="5"/>
                    <a:pt x="5" y="0"/>
                    <a:pt x="12" y="0"/>
                  </a:cubicBezTo>
                  <a:close/>
                </a:path>
              </a:pathLst>
            </a:cu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599">
                <a:solidFill>
                  <a:srgbClr val="4C4C4E"/>
                </a:solidFill>
              </a:endParaRPr>
            </a:p>
          </p:txBody>
        </p:sp>
        <p:grpSp>
          <p:nvGrpSpPr>
            <p:cNvPr id="448" name="Group 447"/>
            <p:cNvGrpSpPr/>
            <p:nvPr/>
          </p:nvGrpSpPr>
          <p:grpSpPr>
            <a:xfrm>
              <a:off x="9983614" y="3705725"/>
              <a:ext cx="320050" cy="476394"/>
              <a:chOff x="10101772" y="3623589"/>
              <a:chExt cx="320050" cy="476394"/>
            </a:xfrm>
          </p:grpSpPr>
          <p:sp>
            <p:nvSpPr>
              <p:cNvPr id="449" name="Rectangle 102"/>
              <p:cNvSpPr>
                <a:spLocks noChangeArrowheads="1"/>
              </p:cNvSpPr>
              <p:nvPr/>
            </p:nvSpPr>
            <p:spPr bwMode="auto">
              <a:xfrm>
                <a:off x="10169072" y="3919281"/>
                <a:ext cx="185449" cy="180701"/>
              </a:xfrm>
              <a:prstGeom prst="rect">
                <a:avLst/>
              </a:prstGeom>
              <a:solidFill>
                <a:srgbClr val="0243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20" tIns="45660" rIns="91320" bIns="45660" numCol="1" anchor="t" anchorCtr="0" compatLnSpc="1">
                <a:prstTxWarp prst="textNoShape">
                  <a:avLst/>
                </a:prstTxWarp>
              </a:bodyPr>
              <a:lstStyle/>
              <a:p>
                <a:endParaRPr lang="en-US" sz="1599">
                  <a:solidFill>
                    <a:srgbClr val="4C4C4E"/>
                  </a:solidFill>
                </a:endParaRPr>
              </a:p>
            </p:txBody>
          </p:sp>
          <p:sp>
            <p:nvSpPr>
              <p:cNvPr id="450" name="Freeform 103"/>
              <p:cNvSpPr>
                <a:spLocks/>
              </p:cNvSpPr>
              <p:nvPr/>
            </p:nvSpPr>
            <p:spPr bwMode="auto">
              <a:xfrm>
                <a:off x="10155613" y="3884933"/>
                <a:ext cx="44867" cy="68696"/>
              </a:xfrm>
              <a:custGeom>
                <a:avLst/>
                <a:gdLst>
                  <a:gd name="T0" fmla="*/ 9 w 28"/>
                  <a:gd name="T1" fmla="*/ 43 h 43"/>
                  <a:gd name="T2" fmla="*/ 19 w 28"/>
                  <a:gd name="T3" fmla="*/ 43 h 43"/>
                  <a:gd name="T4" fmla="*/ 28 w 28"/>
                  <a:gd name="T5" fmla="*/ 34 h 43"/>
                  <a:gd name="T6" fmla="*/ 28 w 28"/>
                  <a:gd name="T7" fmla="*/ 9 h 43"/>
                  <a:gd name="T8" fmla="*/ 19 w 28"/>
                  <a:gd name="T9" fmla="*/ 0 h 43"/>
                  <a:gd name="T10" fmla="*/ 9 w 28"/>
                  <a:gd name="T11" fmla="*/ 0 h 43"/>
                  <a:gd name="T12" fmla="*/ 0 w 28"/>
                  <a:gd name="T13" fmla="*/ 9 h 43"/>
                  <a:gd name="T14" fmla="*/ 0 w 28"/>
                  <a:gd name="T15" fmla="*/ 34 h 43"/>
                  <a:gd name="T16" fmla="*/ 9 w 2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3">
                    <a:moveTo>
                      <a:pt x="9" y="43"/>
                    </a:moveTo>
                    <a:cubicBezTo>
                      <a:pt x="19" y="43"/>
                      <a:pt x="19" y="43"/>
                      <a:pt x="19" y="43"/>
                    </a:cubicBezTo>
                    <a:cubicBezTo>
                      <a:pt x="24" y="43"/>
                      <a:pt x="28" y="39"/>
                      <a:pt x="28" y="34"/>
                    </a:cubicBezTo>
                    <a:cubicBezTo>
                      <a:pt x="28" y="9"/>
                      <a:pt x="28" y="9"/>
                      <a:pt x="28" y="9"/>
                    </a:cubicBezTo>
                    <a:cubicBezTo>
                      <a:pt x="28" y="4"/>
                      <a:pt x="24" y="0"/>
                      <a:pt x="19" y="0"/>
                    </a:cubicBezTo>
                    <a:cubicBezTo>
                      <a:pt x="9" y="0"/>
                      <a:pt x="9" y="0"/>
                      <a:pt x="9" y="0"/>
                    </a:cubicBezTo>
                    <a:cubicBezTo>
                      <a:pt x="4" y="0"/>
                      <a:pt x="0" y="4"/>
                      <a:pt x="0" y="9"/>
                    </a:cubicBezTo>
                    <a:cubicBezTo>
                      <a:pt x="0" y="34"/>
                      <a:pt x="0" y="34"/>
                      <a:pt x="0" y="34"/>
                    </a:cubicBezTo>
                    <a:cubicBezTo>
                      <a:pt x="0" y="39"/>
                      <a:pt x="4" y="43"/>
                      <a:pt x="9" y="43"/>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599">
                  <a:solidFill>
                    <a:srgbClr val="4C4C4E"/>
                  </a:solidFill>
                </a:endParaRPr>
              </a:p>
            </p:txBody>
          </p:sp>
          <p:sp>
            <p:nvSpPr>
              <p:cNvPr id="451" name="Freeform 104"/>
              <p:cNvSpPr>
                <a:spLocks/>
              </p:cNvSpPr>
              <p:nvPr/>
            </p:nvSpPr>
            <p:spPr bwMode="auto">
              <a:xfrm>
                <a:off x="10155613" y="3784876"/>
                <a:ext cx="44867" cy="67203"/>
              </a:xfrm>
              <a:custGeom>
                <a:avLst/>
                <a:gdLst>
                  <a:gd name="T0" fmla="*/ 9 w 28"/>
                  <a:gd name="T1" fmla="*/ 43 h 43"/>
                  <a:gd name="T2" fmla="*/ 19 w 28"/>
                  <a:gd name="T3" fmla="*/ 43 h 43"/>
                  <a:gd name="T4" fmla="*/ 28 w 28"/>
                  <a:gd name="T5" fmla="*/ 34 h 43"/>
                  <a:gd name="T6" fmla="*/ 28 w 28"/>
                  <a:gd name="T7" fmla="*/ 8 h 43"/>
                  <a:gd name="T8" fmla="*/ 19 w 28"/>
                  <a:gd name="T9" fmla="*/ 0 h 43"/>
                  <a:gd name="T10" fmla="*/ 9 w 28"/>
                  <a:gd name="T11" fmla="*/ 0 h 43"/>
                  <a:gd name="T12" fmla="*/ 0 w 28"/>
                  <a:gd name="T13" fmla="*/ 8 h 43"/>
                  <a:gd name="T14" fmla="*/ 0 w 28"/>
                  <a:gd name="T15" fmla="*/ 34 h 43"/>
                  <a:gd name="T16" fmla="*/ 9 w 2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3">
                    <a:moveTo>
                      <a:pt x="9" y="43"/>
                    </a:moveTo>
                    <a:cubicBezTo>
                      <a:pt x="19" y="43"/>
                      <a:pt x="19" y="43"/>
                      <a:pt x="19" y="43"/>
                    </a:cubicBezTo>
                    <a:cubicBezTo>
                      <a:pt x="24" y="43"/>
                      <a:pt x="28" y="39"/>
                      <a:pt x="28" y="34"/>
                    </a:cubicBezTo>
                    <a:cubicBezTo>
                      <a:pt x="28" y="8"/>
                      <a:pt x="28" y="8"/>
                      <a:pt x="28" y="8"/>
                    </a:cubicBezTo>
                    <a:cubicBezTo>
                      <a:pt x="28" y="4"/>
                      <a:pt x="24" y="0"/>
                      <a:pt x="19" y="0"/>
                    </a:cubicBezTo>
                    <a:cubicBezTo>
                      <a:pt x="9" y="0"/>
                      <a:pt x="9" y="0"/>
                      <a:pt x="9" y="0"/>
                    </a:cubicBezTo>
                    <a:cubicBezTo>
                      <a:pt x="4" y="0"/>
                      <a:pt x="0" y="4"/>
                      <a:pt x="0" y="8"/>
                    </a:cubicBezTo>
                    <a:cubicBezTo>
                      <a:pt x="0" y="34"/>
                      <a:pt x="0" y="34"/>
                      <a:pt x="0" y="34"/>
                    </a:cubicBezTo>
                    <a:cubicBezTo>
                      <a:pt x="0" y="39"/>
                      <a:pt x="4" y="43"/>
                      <a:pt x="9" y="43"/>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599">
                  <a:solidFill>
                    <a:srgbClr val="4C4C4E"/>
                  </a:solidFill>
                </a:endParaRPr>
              </a:p>
            </p:txBody>
          </p:sp>
          <p:sp>
            <p:nvSpPr>
              <p:cNvPr id="452" name="Freeform 105"/>
              <p:cNvSpPr>
                <a:spLocks/>
              </p:cNvSpPr>
              <p:nvPr/>
            </p:nvSpPr>
            <p:spPr bwMode="auto">
              <a:xfrm>
                <a:off x="10155613" y="3683325"/>
                <a:ext cx="44867" cy="67203"/>
              </a:xfrm>
              <a:custGeom>
                <a:avLst/>
                <a:gdLst>
                  <a:gd name="T0" fmla="*/ 9 w 28"/>
                  <a:gd name="T1" fmla="*/ 43 h 43"/>
                  <a:gd name="T2" fmla="*/ 19 w 28"/>
                  <a:gd name="T3" fmla="*/ 43 h 43"/>
                  <a:gd name="T4" fmla="*/ 28 w 28"/>
                  <a:gd name="T5" fmla="*/ 35 h 43"/>
                  <a:gd name="T6" fmla="*/ 28 w 28"/>
                  <a:gd name="T7" fmla="*/ 9 h 43"/>
                  <a:gd name="T8" fmla="*/ 19 w 28"/>
                  <a:gd name="T9" fmla="*/ 0 h 43"/>
                  <a:gd name="T10" fmla="*/ 9 w 28"/>
                  <a:gd name="T11" fmla="*/ 0 h 43"/>
                  <a:gd name="T12" fmla="*/ 0 w 28"/>
                  <a:gd name="T13" fmla="*/ 9 h 43"/>
                  <a:gd name="T14" fmla="*/ 0 w 28"/>
                  <a:gd name="T15" fmla="*/ 35 h 43"/>
                  <a:gd name="T16" fmla="*/ 9 w 2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3">
                    <a:moveTo>
                      <a:pt x="9" y="43"/>
                    </a:moveTo>
                    <a:cubicBezTo>
                      <a:pt x="19" y="43"/>
                      <a:pt x="19" y="43"/>
                      <a:pt x="19" y="43"/>
                    </a:cubicBezTo>
                    <a:cubicBezTo>
                      <a:pt x="24" y="43"/>
                      <a:pt x="28" y="39"/>
                      <a:pt x="28" y="35"/>
                    </a:cubicBezTo>
                    <a:cubicBezTo>
                      <a:pt x="28" y="9"/>
                      <a:pt x="28" y="9"/>
                      <a:pt x="28" y="9"/>
                    </a:cubicBezTo>
                    <a:cubicBezTo>
                      <a:pt x="28" y="4"/>
                      <a:pt x="24" y="0"/>
                      <a:pt x="19" y="0"/>
                    </a:cubicBezTo>
                    <a:cubicBezTo>
                      <a:pt x="9" y="0"/>
                      <a:pt x="9" y="0"/>
                      <a:pt x="9" y="0"/>
                    </a:cubicBezTo>
                    <a:cubicBezTo>
                      <a:pt x="4" y="0"/>
                      <a:pt x="0" y="4"/>
                      <a:pt x="0" y="9"/>
                    </a:cubicBezTo>
                    <a:cubicBezTo>
                      <a:pt x="0" y="35"/>
                      <a:pt x="0" y="35"/>
                      <a:pt x="0" y="35"/>
                    </a:cubicBezTo>
                    <a:cubicBezTo>
                      <a:pt x="0" y="39"/>
                      <a:pt x="4" y="43"/>
                      <a:pt x="9" y="43"/>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599">
                  <a:solidFill>
                    <a:srgbClr val="4C4C4E"/>
                  </a:solidFill>
                </a:endParaRPr>
              </a:p>
            </p:txBody>
          </p:sp>
          <p:sp>
            <p:nvSpPr>
              <p:cNvPr id="453" name="Freeform 106"/>
              <p:cNvSpPr>
                <a:spLocks/>
              </p:cNvSpPr>
              <p:nvPr/>
            </p:nvSpPr>
            <p:spPr bwMode="auto">
              <a:xfrm>
                <a:off x="10242355" y="3884933"/>
                <a:ext cx="44867" cy="68696"/>
              </a:xfrm>
              <a:custGeom>
                <a:avLst/>
                <a:gdLst>
                  <a:gd name="T0" fmla="*/ 9 w 28"/>
                  <a:gd name="T1" fmla="*/ 43 h 43"/>
                  <a:gd name="T2" fmla="*/ 20 w 28"/>
                  <a:gd name="T3" fmla="*/ 43 h 43"/>
                  <a:gd name="T4" fmla="*/ 28 w 28"/>
                  <a:gd name="T5" fmla="*/ 34 h 43"/>
                  <a:gd name="T6" fmla="*/ 28 w 28"/>
                  <a:gd name="T7" fmla="*/ 9 h 43"/>
                  <a:gd name="T8" fmla="*/ 20 w 28"/>
                  <a:gd name="T9" fmla="*/ 0 h 43"/>
                  <a:gd name="T10" fmla="*/ 9 w 28"/>
                  <a:gd name="T11" fmla="*/ 0 h 43"/>
                  <a:gd name="T12" fmla="*/ 0 w 28"/>
                  <a:gd name="T13" fmla="*/ 9 h 43"/>
                  <a:gd name="T14" fmla="*/ 0 w 28"/>
                  <a:gd name="T15" fmla="*/ 34 h 43"/>
                  <a:gd name="T16" fmla="*/ 9 w 2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3">
                    <a:moveTo>
                      <a:pt x="9" y="43"/>
                    </a:moveTo>
                    <a:cubicBezTo>
                      <a:pt x="20" y="43"/>
                      <a:pt x="20" y="43"/>
                      <a:pt x="20" y="43"/>
                    </a:cubicBezTo>
                    <a:cubicBezTo>
                      <a:pt x="24" y="43"/>
                      <a:pt x="28" y="39"/>
                      <a:pt x="28" y="34"/>
                    </a:cubicBezTo>
                    <a:cubicBezTo>
                      <a:pt x="28" y="9"/>
                      <a:pt x="28" y="9"/>
                      <a:pt x="28" y="9"/>
                    </a:cubicBezTo>
                    <a:cubicBezTo>
                      <a:pt x="28" y="4"/>
                      <a:pt x="24" y="0"/>
                      <a:pt x="20" y="0"/>
                    </a:cubicBezTo>
                    <a:cubicBezTo>
                      <a:pt x="9" y="0"/>
                      <a:pt x="9" y="0"/>
                      <a:pt x="9" y="0"/>
                    </a:cubicBezTo>
                    <a:cubicBezTo>
                      <a:pt x="4" y="0"/>
                      <a:pt x="0" y="4"/>
                      <a:pt x="0" y="9"/>
                    </a:cubicBezTo>
                    <a:cubicBezTo>
                      <a:pt x="0" y="34"/>
                      <a:pt x="0" y="34"/>
                      <a:pt x="0" y="34"/>
                    </a:cubicBezTo>
                    <a:cubicBezTo>
                      <a:pt x="0" y="39"/>
                      <a:pt x="4" y="43"/>
                      <a:pt x="9" y="43"/>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599">
                  <a:solidFill>
                    <a:srgbClr val="4C4C4E"/>
                  </a:solidFill>
                </a:endParaRPr>
              </a:p>
            </p:txBody>
          </p:sp>
          <p:sp>
            <p:nvSpPr>
              <p:cNvPr id="454" name="Freeform 107"/>
              <p:cNvSpPr>
                <a:spLocks/>
              </p:cNvSpPr>
              <p:nvPr/>
            </p:nvSpPr>
            <p:spPr bwMode="auto">
              <a:xfrm>
                <a:off x="10329097" y="3884933"/>
                <a:ext cx="41876" cy="68696"/>
              </a:xfrm>
              <a:custGeom>
                <a:avLst/>
                <a:gdLst>
                  <a:gd name="T0" fmla="*/ 19 w 27"/>
                  <a:gd name="T1" fmla="*/ 0 h 43"/>
                  <a:gd name="T2" fmla="*/ 8 w 27"/>
                  <a:gd name="T3" fmla="*/ 0 h 43"/>
                  <a:gd name="T4" fmla="*/ 0 w 27"/>
                  <a:gd name="T5" fmla="*/ 9 h 43"/>
                  <a:gd name="T6" fmla="*/ 0 w 27"/>
                  <a:gd name="T7" fmla="*/ 34 h 43"/>
                  <a:gd name="T8" fmla="*/ 8 w 27"/>
                  <a:gd name="T9" fmla="*/ 43 h 43"/>
                  <a:gd name="T10" fmla="*/ 19 w 27"/>
                  <a:gd name="T11" fmla="*/ 43 h 43"/>
                  <a:gd name="T12" fmla="*/ 27 w 27"/>
                  <a:gd name="T13" fmla="*/ 34 h 43"/>
                  <a:gd name="T14" fmla="*/ 27 w 27"/>
                  <a:gd name="T15" fmla="*/ 9 h 43"/>
                  <a:gd name="T16" fmla="*/ 19 w 27"/>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3">
                    <a:moveTo>
                      <a:pt x="19" y="0"/>
                    </a:moveTo>
                    <a:cubicBezTo>
                      <a:pt x="8" y="0"/>
                      <a:pt x="8" y="0"/>
                      <a:pt x="8" y="0"/>
                    </a:cubicBezTo>
                    <a:cubicBezTo>
                      <a:pt x="3" y="0"/>
                      <a:pt x="0" y="4"/>
                      <a:pt x="0" y="9"/>
                    </a:cubicBezTo>
                    <a:cubicBezTo>
                      <a:pt x="0" y="34"/>
                      <a:pt x="0" y="34"/>
                      <a:pt x="0" y="34"/>
                    </a:cubicBezTo>
                    <a:cubicBezTo>
                      <a:pt x="0" y="39"/>
                      <a:pt x="3" y="43"/>
                      <a:pt x="8" y="43"/>
                    </a:cubicBezTo>
                    <a:cubicBezTo>
                      <a:pt x="19" y="43"/>
                      <a:pt x="19" y="43"/>
                      <a:pt x="19" y="43"/>
                    </a:cubicBezTo>
                    <a:cubicBezTo>
                      <a:pt x="24" y="43"/>
                      <a:pt x="27" y="39"/>
                      <a:pt x="27" y="34"/>
                    </a:cubicBezTo>
                    <a:cubicBezTo>
                      <a:pt x="27" y="9"/>
                      <a:pt x="27" y="9"/>
                      <a:pt x="27" y="9"/>
                    </a:cubicBezTo>
                    <a:cubicBezTo>
                      <a:pt x="27" y="4"/>
                      <a:pt x="24" y="0"/>
                      <a:pt x="19" y="0"/>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599">
                  <a:solidFill>
                    <a:srgbClr val="4C4C4E"/>
                  </a:solidFill>
                </a:endParaRPr>
              </a:p>
            </p:txBody>
          </p:sp>
          <p:sp>
            <p:nvSpPr>
              <p:cNvPr id="455" name="Freeform 108"/>
              <p:cNvSpPr>
                <a:spLocks/>
              </p:cNvSpPr>
              <p:nvPr/>
            </p:nvSpPr>
            <p:spPr bwMode="auto">
              <a:xfrm>
                <a:off x="10242355" y="3784876"/>
                <a:ext cx="44867" cy="67203"/>
              </a:xfrm>
              <a:custGeom>
                <a:avLst/>
                <a:gdLst>
                  <a:gd name="T0" fmla="*/ 9 w 28"/>
                  <a:gd name="T1" fmla="*/ 43 h 43"/>
                  <a:gd name="T2" fmla="*/ 20 w 28"/>
                  <a:gd name="T3" fmla="*/ 43 h 43"/>
                  <a:gd name="T4" fmla="*/ 28 w 28"/>
                  <a:gd name="T5" fmla="*/ 34 h 43"/>
                  <a:gd name="T6" fmla="*/ 28 w 28"/>
                  <a:gd name="T7" fmla="*/ 8 h 43"/>
                  <a:gd name="T8" fmla="*/ 20 w 28"/>
                  <a:gd name="T9" fmla="*/ 0 h 43"/>
                  <a:gd name="T10" fmla="*/ 9 w 28"/>
                  <a:gd name="T11" fmla="*/ 0 h 43"/>
                  <a:gd name="T12" fmla="*/ 0 w 28"/>
                  <a:gd name="T13" fmla="*/ 8 h 43"/>
                  <a:gd name="T14" fmla="*/ 0 w 28"/>
                  <a:gd name="T15" fmla="*/ 34 h 43"/>
                  <a:gd name="T16" fmla="*/ 9 w 2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3">
                    <a:moveTo>
                      <a:pt x="9" y="43"/>
                    </a:moveTo>
                    <a:cubicBezTo>
                      <a:pt x="20" y="43"/>
                      <a:pt x="20" y="43"/>
                      <a:pt x="20" y="43"/>
                    </a:cubicBezTo>
                    <a:cubicBezTo>
                      <a:pt x="24" y="43"/>
                      <a:pt x="28" y="39"/>
                      <a:pt x="28" y="34"/>
                    </a:cubicBezTo>
                    <a:cubicBezTo>
                      <a:pt x="28" y="8"/>
                      <a:pt x="28" y="8"/>
                      <a:pt x="28" y="8"/>
                    </a:cubicBezTo>
                    <a:cubicBezTo>
                      <a:pt x="28" y="4"/>
                      <a:pt x="24" y="0"/>
                      <a:pt x="20" y="0"/>
                    </a:cubicBezTo>
                    <a:cubicBezTo>
                      <a:pt x="9" y="0"/>
                      <a:pt x="9" y="0"/>
                      <a:pt x="9" y="0"/>
                    </a:cubicBezTo>
                    <a:cubicBezTo>
                      <a:pt x="4" y="0"/>
                      <a:pt x="0" y="4"/>
                      <a:pt x="0" y="8"/>
                    </a:cubicBezTo>
                    <a:cubicBezTo>
                      <a:pt x="0" y="34"/>
                      <a:pt x="0" y="34"/>
                      <a:pt x="0" y="34"/>
                    </a:cubicBezTo>
                    <a:cubicBezTo>
                      <a:pt x="0" y="39"/>
                      <a:pt x="4" y="43"/>
                      <a:pt x="9" y="43"/>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599">
                  <a:solidFill>
                    <a:srgbClr val="4C4C4E"/>
                  </a:solidFill>
                </a:endParaRPr>
              </a:p>
            </p:txBody>
          </p:sp>
          <p:sp>
            <p:nvSpPr>
              <p:cNvPr id="456" name="Freeform 109"/>
              <p:cNvSpPr>
                <a:spLocks/>
              </p:cNvSpPr>
              <p:nvPr/>
            </p:nvSpPr>
            <p:spPr bwMode="auto">
              <a:xfrm>
                <a:off x="10329097" y="3784876"/>
                <a:ext cx="41876" cy="67203"/>
              </a:xfrm>
              <a:custGeom>
                <a:avLst/>
                <a:gdLst>
                  <a:gd name="T0" fmla="*/ 19 w 27"/>
                  <a:gd name="T1" fmla="*/ 0 h 43"/>
                  <a:gd name="T2" fmla="*/ 8 w 27"/>
                  <a:gd name="T3" fmla="*/ 0 h 43"/>
                  <a:gd name="T4" fmla="*/ 0 w 27"/>
                  <a:gd name="T5" fmla="*/ 8 h 43"/>
                  <a:gd name="T6" fmla="*/ 0 w 27"/>
                  <a:gd name="T7" fmla="*/ 34 h 43"/>
                  <a:gd name="T8" fmla="*/ 8 w 27"/>
                  <a:gd name="T9" fmla="*/ 43 h 43"/>
                  <a:gd name="T10" fmla="*/ 19 w 27"/>
                  <a:gd name="T11" fmla="*/ 43 h 43"/>
                  <a:gd name="T12" fmla="*/ 27 w 27"/>
                  <a:gd name="T13" fmla="*/ 34 h 43"/>
                  <a:gd name="T14" fmla="*/ 27 w 27"/>
                  <a:gd name="T15" fmla="*/ 8 h 43"/>
                  <a:gd name="T16" fmla="*/ 19 w 27"/>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3">
                    <a:moveTo>
                      <a:pt x="19" y="0"/>
                    </a:moveTo>
                    <a:cubicBezTo>
                      <a:pt x="8" y="0"/>
                      <a:pt x="8" y="0"/>
                      <a:pt x="8" y="0"/>
                    </a:cubicBezTo>
                    <a:cubicBezTo>
                      <a:pt x="3" y="0"/>
                      <a:pt x="0" y="4"/>
                      <a:pt x="0" y="8"/>
                    </a:cubicBezTo>
                    <a:cubicBezTo>
                      <a:pt x="0" y="34"/>
                      <a:pt x="0" y="34"/>
                      <a:pt x="0" y="34"/>
                    </a:cubicBezTo>
                    <a:cubicBezTo>
                      <a:pt x="0" y="39"/>
                      <a:pt x="3" y="43"/>
                      <a:pt x="8" y="43"/>
                    </a:cubicBezTo>
                    <a:cubicBezTo>
                      <a:pt x="19" y="43"/>
                      <a:pt x="19" y="43"/>
                      <a:pt x="19" y="43"/>
                    </a:cubicBezTo>
                    <a:cubicBezTo>
                      <a:pt x="24" y="43"/>
                      <a:pt x="27" y="39"/>
                      <a:pt x="27" y="34"/>
                    </a:cubicBezTo>
                    <a:cubicBezTo>
                      <a:pt x="27" y="8"/>
                      <a:pt x="27" y="8"/>
                      <a:pt x="27" y="8"/>
                    </a:cubicBezTo>
                    <a:cubicBezTo>
                      <a:pt x="27" y="4"/>
                      <a:pt x="24" y="0"/>
                      <a:pt x="19" y="0"/>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599">
                  <a:solidFill>
                    <a:srgbClr val="4C4C4E"/>
                  </a:solidFill>
                </a:endParaRPr>
              </a:p>
            </p:txBody>
          </p:sp>
          <p:sp>
            <p:nvSpPr>
              <p:cNvPr id="457" name="Freeform 110"/>
              <p:cNvSpPr>
                <a:spLocks/>
              </p:cNvSpPr>
              <p:nvPr/>
            </p:nvSpPr>
            <p:spPr bwMode="auto">
              <a:xfrm>
                <a:off x="10242355" y="3683325"/>
                <a:ext cx="44867" cy="67203"/>
              </a:xfrm>
              <a:custGeom>
                <a:avLst/>
                <a:gdLst>
                  <a:gd name="T0" fmla="*/ 9 w 28"/>
                  <a:gd name="T1" fmla="*/ 43 h 43"/>
                  <a:gd name="T2" fmla="*/ 20 w 28"/>
                  <a:gd name="T3" fmla="*/ 43 h 43"/>
                  <a:gd name="T4" fmla="*/ 28 w 28"/>
                  <a:gd name="T5" fmla="*/ 35 h 43"/>
                  <a:gd name="T6" fmla="*/ 28 w 28"/>
                  <a:gd name="T7" fmla="*/ 9 h 43"/>
                  <a:gd name="T8" fmla="*/ 20 w 28"/>
                  <a:gd name="T9" fmla="*/ 0 h 43"/>
                  <a:gd name="T10" fmla="*/ 9 w 28"/>
                  <a:gd name="T11" fmla="*/ 0 h 43"/>
                  <a:gd name="T12" fmla="*/ 0 w 28"/>
                  <a:gd name="T13" fmla="*/ 9 h 43"/>
                  <a:gd name="T14" fmla="*/ 0 w 28"/>
                  <a:gd name="T15" fmla="*/ 35 h 43"/>
                  <a:gd name="T16" fmla="*/ 9 w 2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3">
                    <a:moveTo>
                      <a:pt x="9" y="43"/>
                    </a:moveTo>
                    <a:cubicBezTo>
                      <a:pt x="20" y="43"/>
                      <a:pt x="20" y="43"/>
                      <a:pt x="20" y="43"/>
                    </a:cubicBezTo>
                    <a:cubicBezTo>
                      <a:pt x="24" y="43"/>
                      <a:pt x="28" y="39"/>
                      <a:pt x="28" y="35"/>
                    </a:cubicBezTo>
                    <a:cubicBezTo>
                      <a:pt x="28" y="9"/>
                      <a:pt x="28" y="9"/>
                      <a:pt x="28" y="9"/>
                    </a:cubicBezTo>
                    <a:cubicBezTo>
                      <a:pt x="28" y="4"/>
                      <a:pt x="24" y="0"/>
                      <a:pt x="20" y="0"/>
                    </a:cubicBezTo>
                    <a:cubicBezTo>
                      <a:pt x="9" y="0"/>
                      <a:pt x="9" y="0"/>
                      <a:pt x="9" y="0"/>
                    </a:cubicBezTo>
                    <a:cubicBezTo>
                      <a:pt x="4" y="0"/>
                      <a:pt x="0" y="4"/>
                      <a:pt x="0" y="9"/>
                    </a:cubicBezTo>
                    <a:cubicBezTo>
                      <a:pt x="0" y="35"/>
                      <a:pt x="0" y="35"/>
                      <a:pt x="0" y="35"/>
                    </a:cubicBezTo>
                    <a:cubicBezTo>
                      <a:pt x="0" y="39"/>
                      <a:pt x="4" y="43"/>
                      <a:pt x="9" y="43"/>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599">
                  <a:solidFill>
                    <a:srgbClr val="4C4C4E"/>
                  </a:solidFill>
                </a:endParaRPr>
              </a:p>
            </p:txBody>
          </p:sp>
          <p:sp>
            <p:nvSpPr>
              <p:cNvPr id="458" name="Freeform 111"/>
              <p:cNvSpPr>
                <a:spLocks/>
              </p:cNvSpPr>
              <p:nvPr/>
            </p:nvSpPr>
            <p:spPr bwMode="auto">
              <a:xfrm>
                <a:off x="10329097" y="3683325"/>
                <a:ext cx="41876" cy="67203"/>
              </a:xfrm>
              <a:custGeom>
                <a:avLst/>
                <a:gdLst>
                  <a:gd name="T0" fmla="*/ 19 w 27"/>
                  <a:gd name="T1" fmla="*/ 0 h 43"/>
                  <a:gd name="T2" fmla="*/ 8 w 27"/>
                  <a:gd name="T3" fmla="*/ 0 h 43"/>
                  <a:gd name="T4" fmla="*/ 0 w 27"/>
                  <a:gd name="T5" fmla="*/ 9 h 43"/>
                  <a:gd name="T6" fmla="*/ 0 w 27"/>
                  <a:gd name="T7" fmla="*/ 35 h 43"/>
                  <a:gd name="T8" fmla="*/ 8 w 27"/>
                  <a:gd name="T9" fmla="*/ 43 h 43"/>
                  <a:gd name="T10" fmla="*/ 19 w 27"/>
                  <a:gd name="T11" fmla="*/ 43 h 43"/>
                  <a:gd name="T12" fmla="*/ 27 w 27"/>
                  <a:gd name="T13" fmla="*/ 35 h 43"/>
                  <a:gd name="T14" fmla="*/ 27 w 27"/>
                  <a:gd name="T15" fmla="*/ 9 h 43"/>
                  <a:gd name="T16" fmla="*/ 19 w 27"/>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3">
                    <a:moveTo>
                      <a:pt x="19" y="0"/>
                    </a:moveTo>
                    <a:cubicBezTo>
                      <a:pt x="8" y="0"/>
                      <a:pt x="8" y="0"/>
                      <a:pt x="8" y="0"/>
                    </a:cubicBezTo>
                    <a:cubicBezTo>
                      <a:pt x="3" y="0"/>
                      <a:pt x="0" y="4"/>
                      <a:pt x="0" y="9"/>
                    </a:cubicBezTo>
                    <a:cubicBezTo>
                      <a:pt x="0" y="35"/>
                      <a:pt x="0" y="35"/>
                      <a:pt x="0" y="35"/>
                    </a:cubicBezTo>
                    <a:cubicBezTo>
                      <a:pt x="0" y="39"/>
                      <a:pt x="3" y="43"/>
                      <a:pt x="8" y="43"/>
                    </a:cubicBezTo>
                    <a:cubicBezTo>
                      <a:pt x="19" y="43"/>
                      <a:pt x="19" y="43"/>
                      <a:pt x="19" y="43"/>
                    </a:cubicBezTo>
                    <a:cubicBezTo>
                      <a:pt x="24" y="43"/>
                      <a:pt x="27" y="39"/>
                      <a:pt x="27" y="35"/>
                    </a:cubicBezTo>
                    <a:cubicBezTo>
                      <a:pt x="27" y="9"/>
                      <a:pt x="27" y="9"/>
                      <a:pt x="27" y="9"/>
                    </a:cubicBezTo>
                    <a:cubicBezTo>
                      <a:pt x="27" y="4"/>
                      <a:pt x="24" y="0"/>
                      <a:pt x="19" y="0"/>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599">
                  <a:solidFill>
                    <a:srgbClr val="4C4C4E"/>
                  </a:solidFill>
                </a:endParaRPr>
              </a:p>
            </p:txBody>
          </p:sp>
          <p:sp>
            <p:nvSpPr>
              <p:cNvPr id="459" name="Freeform 123"/>
              <p:cNvSpPr>
                <a:spLocks/>
              </p:cNvSpPr>
              <p:nvPr/>
            </p:nvSpPr>
            <p:spPr bwMode="auto">
              <a:xfrm>
                <a:off x="10101772" y="3623589"/>
                <a:ext cx="320050" cy="476394"/>
              </a:xfrm>
              <a:custGeom>
                <a:avLst/>
                <a:gdLst>
                  <a:gd name="T0" fmla="*/ 204 w 204"/>
                  <a:gd name="T1" fmla="*/ 296 h 304"/>
                  <a:gd name="T2" fmla="*/ 204 w 204"/>
                  <a:gd name="T3" fmla="*/ 8 h 304"/>
                  <a:gd name="T4" fmla="*/ 195 w 204"/>
                  <a:gd name="T5" fmla="*/ 0 h 304"/>
                  <a:gd name="T6" fmla="*/ 8 w 204"/>
                  <a:gd name="T7" fmla="*/ 0 h 304"/>
                  <a:gd name="T8" fmla="*/ 0 w 204"/>
                  <a:gd name="T9" fmla="*/ 8 h 304"/>
                  <a:gd name="T10" fmla="*/ 0 w 204"/>
                  <a:gd name="T11" fmla="*/ 296 h 304"/>
                  <a:gd name="T12" fmla="*/ 8 w 204"/>
                  <a:gd name="T13" fmla="*/ 304 h 304"/>
                  <a:gd name="T14" fmla="*/ 75 w 204"/>
                  <a:gd name="T15" fmla="*/ 304 h 304"/>
                  <a:gd name="T16" fmla="*/ 75 w 204"/>
                  <a:gd name="T17" fmla="*/ 240 h 304"/>
                  <a:gd name="T18" fmla="*/ 84 w 204"/>
                  <a:gd name="T19" fmla="*/ 232 h 304"/>
                  <a:gd name="T20" fmla="*/ 120 w 204"/>
                  <a:gd name="T21" fmla="*/ 232 h 304"/>
                  <a:gd name="T22" fmla="*/ 129 w 204"/>
                  <a:gd name="T23" fmla="*/ 240 h 304"/>
                  <a:gd name="T24" fmla="*/ 129 w 204"/>
                  <a:gd name="T25" fmla="*/ 304 h 304"/>
                  <a:gd name="T26" fmla="*/ 195 w 204"/>
                  <a:gd name="T27" fmla="*/ 304 h 304"/>
                  <a:gd name="T28" fmla="*/ 204 w 204"/>
                  <a:gd name="T29" fmla="*/ 29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304">
                    <a:moveTo>
                      <a:pt x="204" y="296"/>
                    </a:moveTo>
                    <a:cubicBezTo>
                      <a:pt x="204" y="8"/>
                      <a:pt x="204" y="8"/>
                      <a:pt x="204" y="8"/>
                    </a:cubicBezTo>
                    <a:cubicBezTo>
                      <a:pt x="204" y="4"/>
                      <a:pt x="200" y="0"/>
                      <a:pt x="195" y="0"/>
                    </a:cubicBezTo>
                    <a:cubicBezTo>
                      <a:pt x="8" y="0"/>
                      <a:pt x="8" y="0"/>
                      <a:pt x="8" y="0"/>
                    </a:cubicBezTo>
                    <a:cubicBezTo>
                      <a:pt x="4" y="0"/>
                      <a:pt x="0" y="4"/>
                      <a:pt x="0" y="8"/>
                    </a:cubicBezTo>
                    <a:cubicBezTo>
                      <a:pt x="0" y="296"/>
                      <a:pt x="0" y="296"/>
                      <a:pt x="0" y="296"/>
                    </a:cubicBezTo>
                    <a:cubicBezTo>
                      <a:pt x="0" y="300"/>
                      <a:pt x="4" y="304"/>
                      <a:pt x="8" y="304"/>
                    </a:cubicBezTo>
                    <a:cubicBezTo>
                      <a:pt x="75" y="304"/>
                      <a:pt x="75" y="304"/>
                      <a:pt x="75" y="304"/>
                    </a:cubicBezTo>
                    <a:cubicBezTo>
                      <a:pt x="75" y="240"/>
                      <a:pt x="75" y="240"/>
                      <a:pt x="75" y="240"/>
                    </a:cubicBezTo>
                    <a:cubicBezTo>
                      <a:pt x="75" y="236"/>
                      <a:pt x="79" y="232"/>
                      <a:pt x="84" y="232"/>
                    </a:cubicBezTo>
                    <a:cubicBezTo>
                      <a:pt x="120" y="232"/>
                      <a:pt x="120" y="232"/>
                      <a:pt x="120" y="232"/>
                    </a:cubicBezTo>
                    <a:cubicBezTo>
                      <a:pt x="125" y="232"/>
                      <a:pt x="129" y="236"/>
                      <a:pt x="129" y="240"/>
                    </a:cubicBezTo>
                    <a:cubicBezTo>
                      <a:pt x="129" y="304"/>
                      <a:pt x="129" y="304"/>
                      <a:pt x="129" y="304"/>
                    </a:cubicBezTo>
                    <a:cubicBezTo>
                      <a:pt x="195" y="304"/>
                      <a:pt x="195" y="304"/>
                      <a:pt x="195" y="304"/>
                    </a:cubicBezTo>
                    <a:cubicBezTo>
                      <a:pt x="200" y="304"/>
                      <a:pt x="204" y="300"/>
                      <a:pt x="204" y="296"/>
                    </a:cubicBezTo>
                    <a:close/>
                  </a:path>
                </a:pathLst>
              </a:cu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599">
                  <a:solidFill>
                    <a:srgbClr val="4C4C4E"/>
                  </a:solidFill>
                </a:endParaRPr>
              </a:p>
            </p:txBody>
          </p:sp>
          <p:sp>
            <p:nvSpPr>
              <p:cNvPr id="460" name="Freeform 124"/>
              <p:cNvSpPr>
                <a:spLocks/>
              </p:cNvSpPr>
              <p:nvPr/>
            </p:nvSpPr>
            <p:spPr bwMode="auto">
              <a:xfrm>
                <a:off x="10155613" y="3884933"/>
                <a:ext cx="44867" cy="68696"/>
              </a:xfrm>
              <a:custGeom>
                <a:avLst/>
                <a:gdLst>
                  <a:gd name="T0" fmla="*/ 19 w 28"/>
                  <a:gd name="T1" fmla="*/ 43 h 43"/>
                  <a:gd name="T2" fmla="*/ 9 w 28"/>
                  <a:gd name="T3" fmla="*/ 43 h 43"/>
                  <a:gd name="T4" fmla="*/ 0 w 28"/>
                  <a:gd name="T5" fmla="*/ 34 h 43"/>
                  <a:gd name="T6" fmla="*/ 0 w 28"/>
                  <a:gd name="T7" fmla="*/ 9 h 43"/>
                  <a:gd name="T8" fmla="*/ 9 w 28"/>
                  <a:gd name="T9" fmla="*/ 0 h 43"/>
                  <a:gd name="T10" fmla="*/ 19 w 28"/>
                  <a:gd name="T11" fmla="*/ 0 h 43"/>
                  <a:gd name="T12" fmla="*/ 28 w 28"/>
                  <a:gd name="T13" fmla="*/ 9 h 43"/>
                  <a:gd name="T14" fmla="*/ 28 w 28"/>
                  <a:gd name="T15" fmla="*/ 34 h 43"/>
                  <a:gd name="T16" fmla="*/ 19 w 2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3">
                    <a:moveTo>
                      <a:pt x="19" y="43"/>
                    </a:moveTo>
                    <a:cubicBezTo>
                      <a:pt x="9" y="43"/>
                      <a:pt x="9" y="43"/>
                      <a:pt x="9" y="43"/>
                    </a:cubicBezTo>
                    <a:cubicBezTo>
                      <a:pt x="4" y="43"/>
                      <a:pt x="0" y="39"/>
                      <a:pt x="0" y="34"/>
                    </a:cubicBezTo>
                    <a:cubicBezTo>
                      <a:pt x="0" y="9"/>
                      <a:pt x="0" y="9"/>
                      <a:pt x="0" y="9"/>
                    </a:cubicBezTo>
                    <a:cubicBezTo>
                      <a:pt x="0" y="4"/>
                      <a:pt x="4" y="0"/>
                      <a:pt x="9" y="0"/>
                    </a:cubicBezTo>
                    <a:cubicBezTo>
                      <a:pt x="19" y="0"/>
                      <a:pt x="19" y="0"/>
                      <a:pt x="19" y="0"/>
                    </a:cubicBezTo>
                    <a:cubicBezTo>
                      <a:pt x="24" y="0"/>
                      <a:pt x="28" y="4"/>
                      <a:pt x="28" y="9"/>
                    </a:cubicBezTo>
                    <a:cubicBezTo>
                      <a:pt x="28" y="34"/>
                      <a:pt x="28" y="34"/>
                      <a:pt x="28" y="34"/>
                    </a:cubicBezTo>
                    <a:cubicBezTo>
                      <a:pt x="28" y="39"/>
                      <a:pt x="24" y="43"/>
                      <a:pt x="19" y="43"/>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599">
                  <a:solidFill>
                    <a:srgbClr val="4C4C4E"/>
                  </a:solidFill>
                </a:endParaRPr>
              </a:p>
            </p:txBody>
          </p:sp>
          <p:sp>
            <p:nvSpPr>
              <p:cNvPr id="461" name="Freeform 125"/>
              <p:cNvSpPr>
                <a:spLocks/>
              </p:cNvSpPr>
              <p:nvPr/>
            </p:nvSpPr>
            <p:spPr bwMode="auto">
              <a:xfrm>
                <a:off x="10155613" y="3784876"/>
                <a:ext cx="44867" cy="67203"/>
              </a:xfrm>
              <a:custGeom>
                <a:avLst/>
                <a:gdLst>
                  <a:gd name="T0" fmla="*/ 19 w 28"/>
                  <a:gd name="T1" fmla="*/ 43 h 43"/>
                  <a:gd name="T2" fmla="*/ 9 w 28"/>
                  <a:gd name="T3" fmla="*/ 43 h 43"/>
                  <a:gd name="T4" fmla="*/ 0 w 28"/>
                  <a:gd name="T5" fmla="*/ 34 h 43"/>
                  <a:gd name="T6" fmla="*/ 0 w 28"/>
                  <a:gd name="T7" fmla="*/ 8 h 43"/>
                  <a:gd name="T8" fmla="*/ 9 w 28"/>
                  <a:gd name="T9" fmla="*/ 0 h 43"/>
                  <a:gd name="T10" fmla="*/ 19 w 28"/>
                  <a:gd name="T11" fmla="*/ 0 h 43"/>
                  <a:gd name="T12" fmla="*/ 28 w 28"/>
                  <a:gd name="T13" fmla="*/ 8 h 43"/>
                  <a:gd name="T14" fmla="*/ 28 w 28"/>
                  <a:gd name="T15" fmla="*/ 34 h 43"/>
                  <a:gd name="T16" fmla="*/ 19 w 2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3">
                    <a:moveTo>
                      <a:pt x="19" y="43"/>
                    </a:moveTo>
                    <a:cubicBezTo>
                      <a:pt x="9" y="43"/>
                      <a:pt x="9" y="43"/>
                      <a:pt x="9" y="43"/>
                    </a:cubicBezTo>
                    <a:cubicBezTo>
                      <a:pt x="4" y="43"/>
                      <a:pt x="0" y="39"/>
                      <a:pt x="0" y="34"/>
                    </a:cubicBezTo>
                    <a:cubicBezTo>
                      <a:pt x="0" y="8"/>
                      <a:pt x="0" y="8"/>
                      <a:pt x="0" y="8"/>
                    </a:cubicBezTo>
                    <a:cubicBezTo>
                      <a:pt x="0" y="4"/>
                      <a:pt x="4" y="0"/>
                      <a:pt x="9" y="0"/>
                    </a:cubicBezTo>
                    <a:cubicBezTo>
                      <a:pt x="19" y="0"/>
                      <a:pt x="19" y="0"/>
                      <a:pt x="19" y="0"/>
                    </a:cubicBezTo>
                    <a:cubicBezTo>
                      <a:pt x="24" y="0"/>
                      <a:pt x="28" y="4"/>
                      <a:pt x="28" y="8"/>
                    </a:cubicBezTo>
                    <a:cubicBezTo>
                      <a:pt x="28" y="34"/>
                      <a:pt x="28" y="34"/>
                      <a:pt x="28" y="34"/>
                    </a:cubicBezTo>
                    <a:cubicBezTo>
                      <a:pt x="28" y="39"/>
                      <a:pt x="24" y="43"/>
                      <a:pt x="19" y="43"/>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599">
                  <a:solidFill>
                    <a:srgbClr val="4C4C4E"/>
                  </a:solidFill>
                </a:endParaRPr>
              </a:p>
            </p:txBody>
          </p:sp>
          <p:sp>
            <p:nvSpPr>
              <p:cNvPr id="462" name="Freeform 126"/>
              <p:cNvSpPr>
                <a:spLocks/>
              </p:cNvSpPr>
              <p:nvPr/>
            </p:nvSpPr>
            <p:spPr bwMode="auto">
              <a:xfrm>
                <a:off x="10155613" y="3683325"/>
                <a:ext cx="44867" cy="67203"/>
              </a:xfrm>
              <a:custGeom>
                <a:avLst/>
                <a:gdLst>
                  <a:gd name="T0" fmla="*/ 19 w 28"/>
                  <a:gd name="T1" fmla="*/ 43 h 43"/>
                  <a:gd name="T2" fmla="*/ 9 w 28"/>
                  <a:gd name="T3" fmla="*/ 43 h 43"/>
                  <a:gd name="T4" fmla="*/ 0 w 28"/>
                  <a:gd name="T5" fmla="*/ 35 h 43"/>
                  <a:gd name="T6" fmla="*/ 0 w 28"/>
                  <a:gd name="T7" fmla="*/ 9 h 43"/>
                  <a:gd name="T8" fmla="*/ 9 w 28"/>
                  <a:gd name="T9" fmla="*/ 0 h 43"/>
                  <a:gd name="T10" fmla="*/ 19 w 28"/>
                  <a:gd name="T11" fmla="*/ 0 h 43"/>
                  <a:gd name="T12" fmla="*/ 28 w 28"/>
                  <a:gd name="T13" fmla="*/ 9 h 43"/>
                  <a:gd name="T14" fmla="*/ 28 w 28"/>
                  <a:gd name="T15" fmla="*/ 35 h 43"/>
                  <a:gd name="T16" fmla="*/ 19 w 2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3">
                    <a:moveTo>
                      <a:pt x="19" y="43"/>
                    </a:moveTo>
                    <a:cubicBezTo>
                      <a:pt x="9" y="43"/>
                      <a:pt x="9" y="43"/>
                      <a:pt x="9" y="43"/>
                    </a:cubicBezTo>
                    <a:cubicBezTo>
                      <a:pt x="4" y="43"/>
                      <a:pt x="0" y="39"/>
                      <a:pt x="0" y="35"/>
                    </a:cubicBezTo>
                    <a:cubicBezTo>
                      <a:pt x="0" y="9"/>
                      <a:pt x="0" y="9"/>
                      <a:pt x="0" y="9"/>
                    </a:cubicBezTo>
                    <a:cubicBezTo>
                      <a:pt x="0" y="4"/>
                      <a:pt x="4" y="0"/>
                      <a:pt x="9" y="0"/>
                    </a:cubicBezTo>
                    <a:cubicBezTo>
                      <a:pt x="19" y="0"/>
                      <a:pt x="19" y="0"/>
                      <a:pt x="19" y="0"/>
                    </a:cubicBezTo>
                    <a:cubicBezTo>
                      <a:pt x="24" y="0"/>
                      <a:pt x="28" y="4"/>
                      <a:pt x="28" y="9"/>
                    </a:cubicBezTo>
                    <a:cubicBezTo>
                      <a:pt x="28" y="35"/>
                      <a:pt x="28" y="35"/>
                      <a:pt x="28" y="35"/>
                    </a:cubicBezTo>
                    <a:cubicBezTo>
                      <a:pt x="28" y="39"/>
                      <a:pt x="24" y="43"/>
                      <a:pt x="19" y="43"/>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599">
                  <a:solidFill>
                    <a:srgbClr val="4C4C4E"/>
                  </a:solidFill>
                </a:endParaRPr>
              </a:p>
            </p:txBody>
          </p:sp>
          <p:sp>
            <p:nvSpPr>
              <p:cNvPr id="463" name="Freeform 127"/>
              <p:cNvSpPr>
                <a:spLocks/>
              </p:cNvSpPr>
              <p:nvPr/>
            </p:nvSpPr>
            <p:spPr bwMode="auto">
              <a:xfrm>
                <a:off x="10242355" y="3884933"/>
                <a:ext cx="44867" cy="68696"/>
              </a:xfrm>
              <a:custGeom>
                <a:avLst/>
                <a:gdLst>
                  <a:gd name="T0" fmla="*/ 20 w 28"/>
                  <a:gd name="T1" fmla="*/ 43 h 43"/>
                  <a:gd name="T2" fmla="*/ 9 w 28"/>
                  <a:gd name="T3" fmla="*/ 43 h 43"/>
                  <a:gd name="T4" fmla="*/ 0 w 28"/>
                  <a:gd name="T5" fmla="*/ 34 h 43"/>
                  <a:gd name="T6" fmla="*/ 0 w 28"/>
                  <a:gd name="T7" fmla="*/ 9 h 43"/>
                  <a:gd name="T8" fmla="*/ 9 w 28"/>
                  <a:gd name="T9" fmla="*/ 0 h 43"/>
                  <a:gd name="T10" fmla="*/ 20 w 28"/>
                  <a:gd name="T11" fmla="*/ 0 h 43"/>
                  <a:gd name="T12" fmla="*/ 28 w 28"/>
                  <a:gd name="T13" fmla="*/ 9 h 43"/>
                  <a:gd name="T14" fmla="*/ 28 w 28"/>
                  <a:gd name="T15" fmla="*/ 34 h 43"/>
                  <a:gd name="T16" fmla="*/ 20 w 2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3">
                    <a:moveTo>
                      <a:pt x="20" y="43"/>
                    </a:moveTo>
                    <a:cubicBezTo>
                      <a:pt x="9" y="43"/>
                      <a:pt x="9" y="43"/>
                      <a:pt x="9" y="43"/>
                    </a:cubicBezTo>
                    <a:cubicBezTo>
                      <a:pt x="4" y="43"/>
                      <a:pt x="0" y="39"/>
                      <a:pt x="0" y="34"/>
                    </a:cubicBezTo>
                    <a:cubicBezTo>
                      <a:pt x="0" y="9"/>
                      <a:pt x="0" y="9"/>
                      <a:pt x="0" y="9"/>
                    </a:cubicBezTo>
                    <a:cubicBezTo>
                      <a:pt x="0" y="4"/>
                      <a:pt x="4" y="0"/>
                      <a:pt x="9" y="0"/>
                    </a:cubicBezTo>
                    <a:cubicBezTo>
                      <a:pt x="20" y="0"/>
                      <a:pt x="20" y="0"/>
                      <a:pt x="20" y="0"/>
                    </a:cubicBezTo>
                    <a:cubicBezTo>
                      <a:pt x="24" y="0"/>
                      <a:pt x="28" y="4"/>
                      <a:pt x="28" y="9"/>
                    </a:cubicBezTo>
                    <a:cubicBezTo>
                      <a:pt x="28" y="34"/>
                      <a:pt x="28" y="34"/>
                      <a:pt x="28" y="34"/>
                    </a:cubicBezTo>
                    <a:cubicBezTo>
                      <a:pt x="28" y="39"/>
                      <a:pt x="24" y="43"/>
                      <a:pt x="20" y="43"/>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599">
                  <a:solidFill>
                    <a:srgbClr val="4C4C4E"/>
                  </a:solidFill>
                </a:endParaRPr>
              </a:p>
            </p:txBody>
          </p:sp>
          <p:sp>
            <p:nvSpPr>
              <p:cNvPr id="464" name="Freeform 128"/>
              <p:cNvSpPr>
                <a:spLocks/>
              </p:cNvSpPr>
              <p:nvPr/>
            </p:nvSpPr>
            <p:spPr bwMode="auto">
              <a:xfrm>
                <a:off x="10242355" y="3784876"/>
                <a:ext cx="44867" cy="67203"/>
              </a:xfrm>
              <a:custGeom>
                <a:avLst/>
                <a:gdLst>
                  <a:gd name="T0" fmla="*/ 20 w 28"/>
                  <a:gd name="T1" fmla="*/ 43 h 43"/>
                  <a:gd name="T2" fmla="*/ 9 w 28"/>
                  <a:gd name="T3" fmla="*/ 43 h 43"/>
                  <a:gd name="T4" fmla="*/ 0 w 28"/>
                  <a:gd name="T5" fmla="*/ 34 h 43"/>
                  <a:gd name="T6" fmla="*/ 0 w 28"/>
                  <a:gd name="T7" fmla="*/ 8 h 43"/>
                  <a:gd name="T8" fmla="*/ 9 w 28"/>
                  <a:gd name="T9" fmla="*/ 0 h 43"/>
                  <a:gd name="T10" fmla="*/ 20 w 28"/>
                  <a:gd name="T11" fmla="*/ 0 h 43"/>
                  <a:gd name="T12" fmla="*/ 28 w 28"/>
                  <a:gd name="T13" fmla="*/ 8 h 43"/>
                  <a:gd name="T14" fmla="*/ 28 w 28"/>
                  <a:gd name="T15" fmla="*/ 34 h 43"/>
                  <a:gd name="T16" fmla="*/ 20 w 2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3">
                    <a:moveTo>
                      <a:pt x="20" y="43"/>
                    </a:moveTo>
                    <a:cubicBezTo>
                      <a:pt x="9" y="43"/>
                      <a:pt x="9" y="43"/>
                      <a:pt x="9" y="43"/>
                    </a:cubicBezTo>
                    <a:cubicBezTo>
                      <a:pt x="4" y="43"/>
                      <a:pt x="0" y="39"/>
                      <a:pt x="0" y="34"/>
                    </a:cubicBezTo>
                    <a:cubicBezTo>
                      <a:pt x="0" y="8"/>
                      <a:pt x="0" y="8"/>
                      <a:pt x="0" y="8"/>
                    </a:cubicBezTo>
                    <a:cubicBezTo>
                      <a:pt x="0" y="4"/>
                      <a:pt x="4" y="0"/>
                      <a:pt x="9" y="0"/>
                    </a:cubicBezTo>
                    <a:cubicBezTo>
                      <a:pt x="20" y="0"/>
                      <a:pt x="20" y="0"/>
                      <a:pt x="20" y="0"/>
                    </a:cubicBezTo>
                    <a:cubicBezTo>
                      <a:pt x="24" y="0"/>
                      <a:pt x="28" y="4"/>
                      <a:pt x="28" y="8"/>
                    </a:cubicBezTo>
                    <a:cubicBezTo>
                      <a:pt x="28" y="34"/>
                      <a:pt x="28" y="34"/>
                      <a:pt x="28" y="34"/>
                    </a:cubicBezTo>
                    <a:cubicBezTo>
                      <a:pt x="28" y="39"/>
                      <a:pt x="24" y="43"/>
                      <a:pt x="20" y="43"/>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599">
                  <a:solidFill>
                    <a:srgbClr val="4C4C4E"/>
                  </a:solidFill>
                </a:endParaRPr>
              </a:p>
            </p:txBody>
          </p:sp>
          <p:sp>
            <p:nvSpPr>
              <p:cNvPr id="465" name="Freeform 129"/>
              <p:cNvSpPr>
                <a:spLocks/>
              </p:cNvSpPr>
              <p:nvPr/>
            </p:nvSpPr>
            <p:spPr bwMode="auto">
              <a:xfrm>
                <a:off x="10242355" y="3683325"/>
                <a:ext cx="44867" cy="67203"/>
              </a:xfrm>
              <a:custGeom>
                <a:avLst/>
                <a:gdLst>
                  <a:gd name="T0" fmla="*/ 20 w 28"/>
                  <a:gd name="T1" fmla="*/ 43 h 43"/>
                  <a:gd name="T2" fmla="*/ 9 w 28"/>
                  <a:gd name="T3" fmla="*/ 43 h 43"/>
                  <a:gd name="T4" fmla="*/ 0 w 28"/>
                  <a:gd name="T5" fmla="*/ 35 h 43"/>
                  <a:gd name="T6" fmla="*/ 0 w 28"/>
                  <a:gd name="T7" fmla="*/ 9 h 43"/>
                  <a:gd name="T8" fmla="*/ 9 w 28"/>
                  <a:gd name="T9" fmla="*/ 0 h 43"/>
                  <a:gd name="T10" fmla="*/ 20 w 28"/>
                  <a:gd name="T11" fmla="*/ 0 h 43"/>
                  <a:gd name="T12" fmla="*/ 28 w 28"/>
                  <a:gd name="T13" fmla="*/ 9 h 43"/>
                  <a:gd name="T14" fmla="*/ 28 w 28"/>
                  <a:gd name="T15" fmla="*/ 35 h 43"/>
                  <a:gd name="T16" fmla="*/ 20 w 2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3">
                    <a:moveTo>
                      <a:pt x="20" y="43"/>
                    </a:moveTo>
                    <a:cubicBezTo>
                      <a:pt x="9" y="43"/>
                      <a:pt x="9" y="43"/>
                      <a:pt x="9" y="43"/>
                    </a:cubicBezTo>
                    <a:cubicBezTo>
                      <a:pt x="4" y="43"/>
                      <a:pt x="0" y="39"/>
                      <a:pt x="0" y="35"/>
                    </a:cubicBezTo>
                    <a:cubicBezTo>
                      <a:pt x="0" y="9"/>
                      <a:pt x="0" y="9"/>
                      <a:pt x="0" y="9"/>
                    </a:cubicBezTo>
                    <a:cubicBezTo>
                      <a:pt x="0" y="4"/>
                      <a:pt x="4" y="0"/>
                      <a:pt x="9" y="0"/>
                    </a:cubicBezTo>
                    <a:cubicBezTo>
                      <a:pt x="20" y="0"/>
                      <a:pt x="20" y="0"/>
                      <a:pt x="20" y="0"/>
                    </a:cubicBezTo>
                    <a:cubicBezTo>
                      <a:pt x="24" y="0"/>
                      <a:pt x="28" y="4"/>
                      <a:pt x="28" y="9"/>
                    </a:cubicBezTo>
                    <a:cubicBezTo>
                      <a:pt x="28" y="35"/>
                      <a:pt x="28" y="35"/>
                      <a:pt x="28" y="35"/>
                    </a:cubicBezTo>
                    <a:cubicBezTo>
                      <a:pt x="28" y="39"/>
                      <a:pt x="24" y="43"/>
                      <a:pt x="20" y="43"/>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599">
                  <a:solidFill>
                    <a:srgbClr val="4C4C4E"/>
                  </a:solidFill>
                </a:endParaRPr>
              </a:p>
            </p:txBody>
          </p:sp>
          <p:sp>
            <p:nvSpPr>
              <p:cNvPr id="466" name="Freeform 130"/>
              <p:cNvSpPr>
                <a:spLocks/>
              </p:cNvSpPr>
              <p:nvPr/>
            </p:nvSpPr>
            <p:spPr bwMode="auto">
              <a:xfrm>
                <a:off x="10329097" y="3683325"/>
                <a:ext cx="41876" cy="67203"/>
              </a:xfrm>
              <a:custGeom>
                <a:avLst/>
                <a:gdLst>
                  <a:gd name="T0" fmla="*/ 8 w 27"/>
                  <a:gd name="T1" fmla="*/ 0 h 43"/>
                  <a:gd name="T2" fmla="*/ 19 w 27"/>
                  <a:gd name="T3" fmla="*/ 0 h 43"/>
                  <a:gd name="T4" fmla="*/ 27 w 27"/>
                  <a:gd name="T5" fmla="*/ 9 h 43"/>
                  <a:gd name="T6" fmla="*/ 27 w 27"/>
                  <a:gd name="T7" fmla="*/ 35 h 43"/>
                  <a:gd name="T8" fmla="*/ 19 w 27"/>
                  <a:gd name="T9" fmla="*/ 43 h 43"/>
                  <a:gd name="T10" fmla="*/ 8 w 27"/>
                  <a:gd name="T11" fmla="*/ 43 h 43"/>
                  <a:gd name="T12" fmla="*/ 0 w 27"/>
                  <a:gd name="T13" fmla="*/ 35 h 43"/>
                  <a:gd name="T14" fmla="*/ 0 w 27"/>
                  <a:gd name="T15" fmla="*/ 9 h 43"/>
                  <a:gd name="T16" fmla="*/ 8 w 27"/>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3">
                    <a:moveTo>
                      <a:pt x="8" y="0"/>
                    </a:moveTo>
                    <a:cubicBezTo>
                      <a:pt x="19" y="0"/>
                      <a:pt x="19" y="0"/>
                      <a:pt x="19" y="0"/>
                    </a:cubicBezTo>
                    <a:cubicBezTo>
                      <a:pt x="24" y="0"/>
                      <a:pt x="27" y="4"/>
                      <a:pt x="27" y="9"/>
                    </a:cubicBezTo>
                    <a:cubicBezTo>
                      <a:pt x="27" y="35"/>
                      <a:pt x="27" y="35"/>
                      <a:pt x="27" y="35"/>
                    </a:cubicBezTo>
                    <a:cubicBezTo>
                      <a:pt x="27" y="39"/>
                      <a:pt x="24" y="43"/>
                      <a:pt x="19" y="43"/>
                    </a:cubicBezTo>
                    <a:cubicBezTo>
                      <a:pt x="8" y="43"/>
                      <a:pt x="8" y="43"/>
                      <a:pt x="8" y="43"/>
                    </a:cubicBezTo>
                    <a:cubicBezTo>
                      <a:pt x="3" y="43"/>
                      <a:pt x="0" y="39"/>
                      <a:pt x="0" y="35"/>
                    </a:cubicBezTo>
                    <a:cubicBezTo>
                      <a:pt x="0" y="9"/>
                      <a:pt x="0" y="9"/>
                      <a:pt x="0" y="9"/>
                    </a:cubicBezTo>
                    <a:cubicBezTo>
                      <a:pt x="0" y="4"/>
                      <a:pt x="3" y="0"/>
                      <a:pt x="8" y="0"/>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599">
                  <a:solidFill>
                    <a:srgbClr val="4C4C4E"/>
                  </a:solidFill>
                </a:endParaRPr>
              </a:p>
            </p:txBody>
          </p:sp>
          <p:sp>
            <p:nvSpPr>
              <p:cNvPr id="467" name="Freeform 131"/>
              <p:cNvSpPr>
                <a:spLocks/>
              </p:cNvSpPr>
              <p:nvPr/>
            </p:nvSpPr>
            <p:spPr bwMode="auto">
              <a:xfrm>
                <a:off x="10329097" y="3784876"/>
                <a:ext cx="41876" cy="67203"/>
              </a:xfrm>
              <a:custGeom>
                <a:avLst/>
                <a:gdLst>
                  <a:gd name="T0" fmla="*/ 8 w 27"/>
                  <a:gd name="T1" fmla="*/ 0 h 43"/>
                  <a:gd name="T2" fmla="*/ 19 w 27"/>
                  <a:gd name="T3" fmla="*/ 0 h 43"/>
                  <a:gd name="T4" fmla="*/ 27 w 27"/>
                  <a:gd name="T5" fmla="*/ 8 h 43"/>
                  <a:gd name="T6" fmla="*/ 27 w 27"/>
                  <a:gd name="T7" fmla="*/ 34 h 43"/>
                  <a:gd name="T8" fmla="*/ 19 w 27"/>
                  <a:gd name="T9" fmla="*/ 43 h 43"/>
                  <a:gd name="T10" fmla="*/ 8 w 27"/>
                  <a:gd name="T11" fmla="*/ 43 h 43"/>
                  <a:gd name="T12" fmla="*/ 0 w 27"/>
                  <a:gd name="T13" fmla="*/ 34 h 43"/>
                  <a:gd name="T14" fmla="*/ 0 w 27"/>
                  <a:gd name="T15" fmla="*/ 8 h 43"/>
                  <a:gd name="T16" fmla="*/ 8 w 27"/>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3">
                    <a:moveTo>
                      <a:pt x="8" y="0"/>
                    </a:moveTo>
                    <a:cubicBezTo>
                      <a:pt x="19" y="0"/>
                      <a:pt x="19" y="0"/>
                      <a:pt x="19" y="0"/>
                    </a:cubicBezTo>
                    <a:cubicBezTo>
                      <a:pt x="24" y="0"/>
                      <a:pt x="27" y="4"/>
                      <a:pt x="27" y="8"/>
                    </a:cubicBezTo>
                    <a:cubicBezTo>
                      <a:pt x="27" y="34"/>
                      <a:pt x="27" y="34"/>
                      <a:pt x="27" y="34"/>
                    </a:cubicBezTo>
                    <a:cubicBezTo>
                      <a:pt x="27" y="39"/>
                      <a:pt x="24" y="43"/>
                      <a:pt x="19" y="43"/>
                    </a:cubicBezTo>
                    <a:cubicBezTo>
                      <a:pt x="8" y="43"/>
                      <a:pt x="8" y="43"/>
                      <a:pt x="8" y="43"/>
                    </a:cubicBezTo>
                    <a:cubicBezTo>
                      <a:pt x="3" y="43"/>
                      <a:pt x="0" y="39"/>
                      <a:pt x="0" y="34"/>
                    </a:cubicBezTo>
                    <a:cubicBezTo>
                      <a:pt x="0" y="8"/>
                      <a:pt x="0" y="8"/>
                      <a:pt x="0" y="8"/>
                    </a:cubicBezTo>
                    <a:cubicBezTo>
                      <a:pt x="0" y="4"/>
                      <a:pt x="3" y="0"/>
                      <a:pt x="8" y="0"/>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599">
                  <a:solidFill>
                    <a:srgbClr val="4C4C4E"/>
                  </a:solidFill>
                </a:endParaRPr>
              </a:p>
            </p:txBody>
          </p:sp>
          <p:sp>
            <p:nvSpPr>
              <p:cNvPr id="468" name="Freeform 132"/>
              <p:cNvSpPr>
                <a:spLocks/>
              </p:cNvSpPr>
              <p:nvPr/>
            </p:nvSpPr>
            <p:spPr bwMode="auto">
              <a:xfrm>
                <a:off x="10329097" y="3884933"/>
                <a:ext cx="41876" cy="68696"/>
              </a:xfrm>
              <a:custGeom>
                <a:avLst/>
                <a:gdLst>
                  <a:gd name="T0" fmla="*/ 8 w 27"/>
                  <a:gd name="T1" fmla="*/ 0 h 43"/>
                  <a:gd name="T2" fmla="*/ 19 w 27"/>
                  <a:gd name="T3" fmla="*/ 0 h 43"/>
                  <a:gd name="T4" fmla="*/ 27 w 27"/>
                  <a:gd name="T5" fmla="*/ 9 h 43"/>
                  <a:gd name="T6" fmla="*/ 27 w 27"/>
                  <a:gd name="T7" fmla="*/ 34 h 43"/>
                  <a:gd name="T8" fmla="*/ 19 w 27"/>
                  <a:gd name="T9" fmla="*/ 43 h 43"/>
                  <a:gd name="T10" fmla="*/ 8 w 27"/>
                  <a:gd name="T11" fmla="*/ 43 h 43"/>
                  <a:gd name="T12" fmla="*/ 0 w 27"/>
                  <a:gd name="T13" fmla="*/ 34 h 43"/>
                  <a:gd name="T14" fmla="*/ 0 w 27"/>
                  <a:gd name="T15" fmla="*/ 9 h 43"/>
                  <a:gd name="T16" fmla="*/ 8 w 27"/>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3">
                    <a:moveTo>
                      <a:pt x="8" y="0"/>
                    </a:moveTo>
                    <a:cubicBezTo>
                      <a:pt x="19" y="0"/>
                      <a:pt x="19" y="0"/>
                      <a:pt x="19" y="0"/>
                    </a:cubicBezTo>
                    <a:cubicBezTo>
                      <a:pt x="24" y="0"/>
                      <a:pt x="27" y="4"/>
                      <a:pt x="27" y="9"/>
                    </a:cubicBezTo>
                    <a:cubicBezTo>
                      <a:pt x="27" y="34"/>
                      <a:pt x="27" y="34"/>
                      <a:pt x="27" y="34"/>
                    </a:cubicBezTo>
                    <a:cubicBezTo>
                      <a:pt x="27" y="39"/>
                      <a:pt x="24" y="43"/>
                      <a:pt x="19" y="43"/>
                    </a:cubicBezTo>
                    <a:cubicBezTo>
                      <a:pt x="8" y="43"/>
                      <a:pt x="8" y="43"/>
                      <a:pt x="8" y="43"/>
                    </a:cubicBezTo>
                    <a:cubicBezTo>
                      <a:pt x="3" y="43"/>
                      <a:pt x="0" y="39"/>
                      <a:pt x="0" y="34"/>
                    </a:cubicBezTo>
                    <a:cubicBezTo>
                      <a:pt x="0" y="9"/>
                      <a:pt x="0" y="9"/>
                      <a:pt x="0" y="9"/>
                    </a:cubicBezTo>
                    <a:cubicBezTo>
                      <a:pt x="0" y="4"/>
                      <a:pt x="3" y="0"/>
                      <a:pt x="8" y="0"/>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20" tIns="45660" rIns="91320" bIns="45660" numCol="1" anchor="t" anchorCtr="0" compatLnSpc="1">
                <a:prstTxWarp prst="textNoShape">
                  <a:avLst/>
                </a:prstTxWarp>
              </a:bodyPr>
              <a:lstStyle/>
              <a:p>
                <a:endParaRPr lang="en-US" sz="1599">
                  <a:solidFill>
                    <a:srgbClr val="4C4C4E"/>
                  </a:solidFill>
                </a:endParaRPr>
              </a:p>
            </p:txBody>
          </p:sp>
        </p:grpSp>
      </p:grpSp>
      <p:cxnSp>
        <p:nvCxnSpPr>
          <p:cNvPr id="514" name="Elbow Connector 513"/>
          <p:cNvCxnSpPr>
            <a:stCxn id="518" idx="2"/>
          </p:cNvCxnSpPr>
          <p:nvPr/>
        </p:nvCxnSpPr>
        <p:spPr>
          <a:xfrm rot="5400000">
            <a:off x="2698259" y="1409125"/>
            <a:ext cx="1108760" cy="4094498"/>
          </a:xfrm>
          <a:prstGeom prst="bentConnector3">
            <a:avLst>
              <a:gd name="adj1" fmla="val 50000"/>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15" name="Rectangle 514"/>
          <p:cNvSpPr/>
          <p:nvPr/>
        </p:nvSpPr>
        <p:spPr>
          <a:xfrm>
            <a:off x="6352345" y="2744291"/>
            <a:ext cx="107141" cy="15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prstClr val="white"/>
              </a:solidFill>
            </a:endParaRPr>
          </a:p>
        </p:txBody>
      </p:sp>
      <p:sp>
        <p:nvSpPr>
          <p:cNvPr id="516" name="Rectangle 515"/>
          <p:cNvSpPr/>
          <p:nvPr/>
        </p:nvSpPr>
        <p:spPr>
          <a:xfrm>
            <a:off x="6628852" y="2744291"/>
            <a:ext cx="107141" cy="15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prstClr val="white"/>
              </a:solidFill>
            </a:endParaRPr>
          </a:p>
        </p:txBody>
      </p:sp>
      <p:sp>
        <p:nvSpPr>
          <p:cNvPr id="517" name="Rectangle 516"/>
          <p:cNvSpPr/>
          <p:nvPr/>
        </p:nvSpPr>
        <p:spPr>
          <a:xfrm>
            <a:off x="6905356" y="2744291"/>
            <a:ext cx="107141" cy="15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prstClr val="white"/>
              </a:solidFill>
            </a:endParaRPr>
          </a:p>
        </p:txBody>
      </p:sp>
      <p:sp>
        <p:nvSpPr>
          <p:cNvPr id="518" name="Rectangle 517"/>
          <p:cNvSpPr/>
          <p:nvPr/>
        </p:nvSpPr>
        <p:spPr>
          <a:xfrm>
            <a:off x="5246317" y="2744291"/>
            <a:ext cx="107141" cy="15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prstClr val="white"/>
              </a:solidFill>
            </a:endParaRPr>
          </a:p>
        </p:txBody>
      </p:sp>
      <p:sp>
        <p:nvSpPr>
          <p:cNvPr id="519" name="Rectangle 518"/>
          <p:cNvSpPr/>
          <p:nvPr/>
        </p:nvSpPr>
        <p:spPr>
          <a:xfrm>
            <a:off x="5522824" y="2744291"/>
            <a:ext cx="107141" cy="15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prstClr val="white"/>
              </a:solidFill>
            </a:endParaRPr>
          </a:p>
        </p:txBody>
      </p:sp>
      <p:sp>
        <p:nvSpPr>
          <p:cNvPr id="520" name="Rectangle 519"/>
          <p:cNvSpPr/>
          <p:nvPr/>
        </p:nvSpPr>
        <p:spPr>
          <a:xfrm>
            <a:off x="5799331" y="2744291"/>
            <a:ext cx="107141" cy="15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prstClr val="white"/>
              </a:solidFill>
            </a:endParaRPr>
          </a:p>
        </p:txBody>
      </p:sp>
      <p:sp>
        <p:nvSpPr>
          <p:cNvPr id="521" name="Rectangle 520"/>
          <p:cNvSpPr/>
          <p:nvPr/>
        </p:nvSpPr>
        <p:spPr>
          <a:xfrm>
            <a:off x="6054700" y="2744291"/>
            <a:ext cx="107141" cy="157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prstClr val="white"/>
              </a:solidFill>
            </a:endParaRPr>
          </a:p>
        </p:txBody>
      </p:sp>
      <p:cxnSp>
        <p:nvCxnSpPr>
          <p:cNvPr id="522" name="Elbow Connector 521"/>
          <p:cNvCxnSpPr>
            <a:stCxn id="519" idx="2"/>
          </p:cNvCxnSpPr>
          <p:nvPr/>
        </p:nvCxnSpPr>
        <p:spPr>
          <a:xfrm rot="5400000">
            <a:off x="3653401" y="2087760"/>
            <a:ext cx="1108760" cy="2737228"/>
          </a:xfrm>
          <a:prstGeom prst="bentConnector3">
            <a:avLst>
              <a:gd name="adj1" fmla="val 61387"/>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23" name="Elbow Connector 522"/>
          <p:cNvCxnSpPr>
            <a:stCxn id="520" idx="2"/>
          </p:cNvCxnSpPr>
          <p:nvPr/>
        </p:nvCxnSpPr>
        <p:spPr>
          <a:xfrm rot="5400000">
            <a:off x="4608543" y="2766394"/>
            <a:ext cx="1108760" cy="1379957"/>
          </a:xfrm>
          <a:prstGeom prst="bentConnector3">
            <a:avLst>
              <a:gd name="adj1" fmla="val 73373"/>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24" name="Elbow Connector 523"/>
          <p:cNvCxnSpPr>
            <a:stCxn id="521" idx="2"/>
          </p:cNvCxnSpPr>
          <p:nvPr/>
        </p:nvCxnSpPr>
        <p:spPr>
          <a:xfrm rot="5400000">
            <a:off x="5553117" y="3455600"/>
            <a:ext cx="1108760" cy="1550"/>
          </a:xfrm>
          <a:prstGeom prst="bentConnector3">
            <a:avLst>
              <a:gd name="adj1" fmla="val 50000"/>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25" name="Elbow Connector 524"/>
          <p:cNvCxnSpPr>
            <a:stCxn id="517" idx="2"/>
          </p:cNvCxnSpPr>
          <p:nvPr/>
        </p:nvCxnSpPr>
        <p:spPr>
          <a:xfrm rot="16200000" flipH="1">
            <a:off x="8429110" y="1431808"/>
            <a:ext cx="1108760" cy="4049129"/>
          </a:xfrm>
          <a:prstGeom prst="bentConnector3">
            <a:avLst>
              <a:gd name="adj1" fmla="val 50000"/>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26" name="Elbow Connector 525"/>
          <p:cNvCxnSpPr>
            <a:stCxn id="516" idx="2"/>
          </p:cNvCxnSpPr>
          <p:nvPr/>
        </p:nvCxnSpPr>
        <p:spPr>
          <a:xfrm rot="16200000" flipH="1">
            <a:off x="7473969" y="2110447"/>
            <a:ext cx="1108760" cy="2691853"/>
          </a:xfrm>
          <a:prstGeom prst="bentConnector3">
            <a:avLst>
              <a:gd name="adj1" fmla="val 61087"/>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27" name="Elbow Connector 526"/>
          <p:cNvCxnSpPr>
            <a:stCxn id="515" idx="2"/>
          </p:cNvCxnSpPr>
          <p:nvPr/>
        </p:nvCxnSpPr>
        <p:spPr>
          <a:xfrm rot="16200000" flipH="1">
            <a:off x="6518827" y="2789081"/>
            <a:ext cx="1108760" cy="1334583"/>
          </a:xfrm>
          <a:prstGeom prst="bentConnector3">
            <a:avLst>
              <a:gd name="adj1" fmla="val 73673"/>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528" name="Group 527"/>
          <p:cNvGrpSpPr/>
          <p:nvPr/>
        </p:nvGrpSpPr>
        <p:grpSpPr>
          <a:xfrm>
            <a:off x="4314187" y="-105976"/>
            <a:ext cx="2841251" cy="1736632"/>
            <a:chOff x="4611230" y="1039279"/>
            <a:chExt cx="2843471" cy="1737989"/>
          </a:xfrm>
        </p:grpSpPr>
        <p:sp>
          <p:nvSpPr>
            <p:cNvPr id="529" name="Freeform 1659"/>
            <p:cNvSpPr>
              <a:spLocks/>
            </p:cNvSpPr>
            <p:nvPr/>
          </p:nvSpPr>
          <p:spPr bwMode="auto">
            <a:xfrm>
              <a:off x="4611230" y="1039279"/>
              <a:ext cx="2843471" cy="1737989"/>
            </a:xfrm>
            <a:custGeom>
              <a:avLst/>
              <a:gdLst>
                <a:gd name="T0" fmla="*/ 392 w 392"/>
                <a:gd name="T1" fmla="*/ 168 h 235"/>
                <a:gd name="T2" fmla="*/ 324 w 392"/>
                <a:gd name="T3" fmla="*/ 101 h 235"/>
                <a:gd name="T4" fmla="*/ 323 w 392"/>
                <a:gd name="T5" fmla="*/ 101 h 235"/>
                <a:gd name="T6" fmla="*/ 321 w 392"/>
                <a:gd name="T7" fmla="*/ 100 h 235"/>
                <a:gd name="T8" fmla="*/ 320 w 392"/>
                <a:gd name="T9" fmla="*/ 98 h 235"/>
                <a:gd name="T10" fmla="*/ 320 w 392"/>
                <a:gd name="T11" fmla="*/ 89 h 235"/>
                <a:gd name="T12" fmla="*/ 232 w 392"/>
                <a:gd name="T13" fmla="*/ 0 h 235"/>
                <a:gd name="T14" fmla="*/ 201 w 392"/>
                <a:gd name="T15" fmla="*/ 5 h 235"/>
                <a:gd name="T16" fmla="*/ 201 w 392"/>
                <a:gd name="T17" fmla="*/ 5 h 235"/>
                <a:gd name="T18" fmla="*/ 193 w 392"/>
                <a:gd name="T19" fmla="*/ 8 h 235"/>
                <a:gd name="T20" fmla="*/ 161 w 392"/>
                <a:gd name="T21" fmla="*/ 35 h 235"/>
                <a:gd name="T22" fmla="*/ 161 w 392"/>
                <a:gd name="T23" fmla="*/ 35 h 235"/>
                <a:gd name="T24" fmla="*/ 149 w 392"/>
                <a:gd name="T25" fmla="*/ 58 h 235"/>
                <a:gd name="T26" fmla="*/ 146 w 392"/>
                <a:gd name="T27" fmla="*/ 60 h 235"/>
                <a:gd name="T28" fmla="*/ 144 w 392"/>
                <a:gd name="T29" fmla="*/ 59 h 235"/>
                <a:gd name="T30" fmla="*/ 117 w 392"/>
                <a:gd name="T31" fmla="*/ 49 h 235"/>
                <a:gd name="T32" fmla="*/ 76 w 392"/>
                <a:gd name="T33" fmla="*/ 90 h 235"/>
                <a:gd name="T34" fmla="*/ 77 w 392"/>
                <a:gd name="T35" fmla="*/ 97 h 235"/>
                <a:gd name="T36" fmla="*/ 77 w 392"/>
                <a:gd name="T37" fmla="*/ 97 h 235"/>
                <a:gd name="T38" fmla="*/ 77 w 392"/>
                <a:gd name="T39" fmla="*/ 98 h 235"/>
                <a:gd name="T40" fmla="*/ 76 w 392"/>
                <a:gd name="T41" fmla="*/ 100 h 235"/>
                <a:gd name="T42" fmla="*/ 73 w 392"/>
                <a:gd name="T43" fmla="*/ 101 h 235"/>
                <a:gd name="T44" fmla="*/ 67 w 392"/>
                <a:gd name="T45" fmla="*/ 101 h 235"/>
                <a:gd name="T46" fmla="*/ 0 w 392"/>
                <a:gd name="T47" fmla="*/ 168 h 235"/>
                <a:gd name="T48" fmla="*/ 67 w 392"/>
                <a:gd name="T49" fmla="*/ 235 h 235"/>
                <a:gd name="T50" fmla="*/ 327 w 392"/>
                <a:gd name="T51" fmla="*/ 235 h 235"/>
                <a:gd name="T52" fmla="*/ 327 w 392"/>
                <a:gd name="T53" fmla="*/ 235 h 235"/>
                <a:gd name="T54" fmla="*/ 392 w 392"/>
                <a:gd name="T55" fmla="*/ 16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2" h="235">
                  <a:moveTo>
                    <a:pt x="392" y="168"/>
                  </a:moveTo>
                  <a:cubicBezTo>
                    <a:pt x="392" y="131"/>
                    <a:pt x="362" y="101"/>
                    <a:pt x="324" y="101"/>
                  </a:cubicBezTo>
                  <a:cubicBezTo>
                    <a:pt x="324" y="101"/>
                    <a:pt x="324" y="101"/>
                    <a:pt x="323" y="101"/>
                  </a:cubicBezTo>
                  <a:cubicBezTo>
                    <a:pt x="322" y="101"/>
                    <a:pt x="321" y="101"/>
                    <a:pt x="321" y="100"/>
                  </a:cubicBezTo>
                  <a:cubicBezTo>
                    <a:pt x="320" y="99"/>
                    <a:pt x="320" y="98"/>
                    <a:pt x="320" y="98"/>
                  </a:cubicBezTo>
                  <a:cubicBezTo>
                    <a:pt x="320" y="95"/>
                    <a:pt x="320" y="92"/>
                    <a:pt x="320" y="89"/>
                  </a:cubicBezTo>
                  <a:cubicBezTo>
                    <a:pt x="320" y="40"/>
                    <a:pt x="281" y="0"/>
                    <a:pt x="232" y="0"/>
                  </a:cubicBezTo>
                  <a:cubicBezTo>
                    <a:pt x="221" y="0"/>
                    <a:pt x="211" y="2"/>
                    <a:pt x="201" y="5"/>
                  </a:cubicBezTo>
                  <a:cubicBezTo>
                    <a:pt x="201" y="5"/>
                    <a:pt x="201" y="5"/>
                    <a:pt x="201" y="5"/>
                  </a:cubicBezTo>
                  <a:cubicBezTo>
                    <a:pt x="198" y="6"/>
                    <a:pt x="195" y="7"/>
                    <a:pt x="193" y="8"/>
                  </a:cubicBezTo>
                  <a:cubicBezTo>
                    <a:pt x="180" y="13"/>
                    <a:pt x="170" y="22"/>
                    <a:pt x="161" y="35"/>
                  </a:cubicBezTo>
                  <a:cubicBezTo>
                    <a:pt x="161" y="35"/>
                    <a:pt x="161" y="35"/>
                    <a:pt x="161" y="35"/>
                  </a:cubicBezTo>
                  <a:cubicBezTo>
                    <a:pt x="156" y="42"/>
                    <a:pt x="152" y="50"/>
                    <a:pt x="149" y="58"/>
                  </a:cubicBezTo>
                  <a:cubicBezTo>
                    <a:pt x="148" y="59"/>
                    <a:pt x="147" y="59"/>
                    <a:pt x="146" y="60"/>
                  </a:cubicBezTo>
                  <a:cubicBezTo>
                    <a:pt x="145" y="60"/>
                    <a:pt x="144" y="60"/>
                    <a:pt x="144" y="59"/>
                  </a:cubicBezTo>
                  <a:cubicBezTo>
                    <a:pt x="136" y="53"/>
                    <a:pt x="127" y="49"/>
                    <a:pt x="117" y="49"/>
                  </a:cubicBezTo>
                  <a:cubicBezTo>
                    <a:pt x="94" y="49"/>
                    <a:pt x="76" y="67"/>
                    <a:pt x="76" y="90"/>
                  </a:cubicBezTo>
                  <a:cubicBezTo>
                    <a:pt x="76" y="92"/>
                    <a:pt x="76" y="94"/>
                    <a:pt x="77" y="97"/>
                  </a:cubicBezTo>
                  <a:cubicBezTo>
                    <a:pt x="77" y="97"/>
                    <a:pt x="77" y="97"/>
                    <a:pt x="77" y="97"/>
                  </a:cubicBezTo>
                  <a:cubicBezTo>
                    <a:pt x="77" y="97"/>
                    <a:pt x="77" y="98"/>
                    <a:pt x="77" y="98"/>
                  </a:cubicBezTo>
                  <a:cubicBezTo>
                    <a:pt x="77" y="99"/>
                    <a:pt x="76" y="100"/>
                    <a:pt x="76" y="100"/>
                  </a:cubicBezTo>
                  <a:cubicBezTo>
                    <a:pt x="75" y="101"/>
                    <a:pt x="74" y="101"/>
                    <a:pt x="73" y="101"/>
                  </a:cubicBezTo>
                  <a:cubicBezTo>
                    <a:pt x="71" y="101"/>
                    <a:pt x="69" y="101"/>
                    <a:pt x="67" y="101"/>
                  </a:cubicBezTo>
                  <a:cubicBezTo>
                    <a:pt x="30" y="101"/>
                    <a:pt x="0" y="131"/>
                    <a:pt x="0" y="168"/>
                  </a:cubicBezTo>
                  <a:cubicBezTo>
                    <a:pt x="0" y="205"/>
                    <a:pt x="30" y="235"/>
                    <a:pt x="67" y="235"/>
                  </a:cubicBezTo>
                  <a:cubicBezTo>
                    <a:pt x="327" y="235"/>
                    <a:pt x="327" y="235"/>
                    <a:pt x="327" y="235"/>
                  </a:cubicBezTo>
                  <a:cubicBezTo>
                    <a:pt x="327" y="235"/>
                    <a:pt x="327" y="235"/>
                    <a:pt x="327" y="235"/>
                  </a:cubicBezTo>
                  <a:cubicBezTo>
                    <a:pt x="363" y="234"/>
                    <a:pt x="392" y="204"/>
                    <a:pt x="392" y="168"/>
                  </a:cubicBezTo>
                  <a:close/>
                </a:path>
              </a:pathLst>
            </a:custGeom>
            <a:solidFill>
              <a:schemeClr val="bg2"/>
            </a:solidFill>
            <a:ln w="19050">
              <a:solidFill>
                <a:schemeClr val="accent3"/>
              </a:solidFill>
            </a:ln>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pic>
          <p:nvPicPr>
            <p:cNvPr id="530" name="Picture 529"/>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4766262" y="1954932"/>
              <a:ext cx="2560106" cy="664510"/>
            </a:xfrm>
            <a:prstGeom prst="rect">
              <a:avLst/>
            </a:prstGeom>
            <a:ln>
              <a:noFill/>
            </a:ln>
          </p:spPr>
        </p:pic>
      </p:grpSp>
      <p:grpSp>
        <p:nvGrpSpPr>
          <p:cNvPr id="198" name="Group 197"/>
          <p:cNvGrpSpPr/>
          <p:nvPr/>
        </p:nvGrpSpPr>
        <p:grpSpPr>
          <a:xfrm>
            <a:off x="9047568" y="4077824"/>
            <a:ext cx="710824" cy="908466"/>
            <a:chOff x="1041315" y="4395435"/>
            <a:chExt cx="548031" cy="700410"/>
          </a:xfrm>
        </p:grpSpPr>
        <p:grpSp>
          <p:nvGrpSpPr>
            <p:cNvPr id="199" name="Group 198"/>
            <p:cNvGrpSpPr/>
            <p:nvPr/>
          </p:nvGrpSpPr>
          <p:grpSpPr>
            <a:xfrm>
              <a:off x="1041315" y="4395435"/>
              <a:ext cx="548031" cy="700410"/>
              <a:chOff x="6019801" y="2865438"/>
              <a:chExt cx="325438" cy="415926"/>
            </a:xfrm>
            <a:effectLst/>
          </p:grpSpPr>
          <p:sp>
            <p:nvSpPr>
              <p:cNvPr id="219" name="Freeform 535"/>
              <p:cNvSpPr>
                <a:spLocks/>
              </p:cNvSpPr>
              <p:nvPr/>
            </p:nvSpPr>
            <p:spPr bwMode="auto">
              <a:xfrm>
                <a:off x="6019801" y="3162301"/>
                <a:ext cx="325438" cy="119063"/>
              </a:xfrm>
              <a:custGeom>
                <a:avLst/>
                <a:gdLst>
                  <a:gd name="T0" fmla="*/ 83 w 166"/>
                  <a:gd name="T1" fmla="*/ 61 h 61"/>
                  <a:gd name="T2" fmla="*/ 166 w 166"/>
                  <a:gd name="T3" fmla="*/ 35 h 61"/>
                  <a:gd name="T4" fmla="*/ 166 w 166"/>
                  <a:gd name="T5" fmla="*/ 0 h 61"/>
                  <a:gd name="T6" fmla="*/ 83 w 166"/>
                  <a:gd name="T7" fmla="*/ 22 h 61"/>
                  <a:gd name="T8" fmla="*/ 0 w 166"/>
                  <a:gd name="T9" fmla="*/ 0 h 61"/>
                  <a:gd name="T10" fmla="*/ 0 w 166"/>
                  <a:gd name="T11" fmla="*/ 35 h 61"/>
                  <a:gd name="T12" fmla="*/ 83 w 166"/>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166" h="61">
                    <a:moveTo>
                      <a:pt x="83" y="61"/>
                    </a:moveTo>
                    <a:cubicBezTo>
                      <a:pt x="129" y="61"/>
                      <a:pt x="166" y="49"/>
                      <a:pt x="166" y="35"/>
                    </a:cubicBezTo>
                    <a:cubicBezTo>
                      <a:pt x="166" y="0"/>
                      <a:pt x="166" y="0"/>
                      <a:pt x="166" y="0"/>
                    </a:cubicBezTo>
                    <a:cubicBezTo>
                      <a:pt x="157" y="12"/>
                      <a:pt x="129" y="22"/>
                      <a:pt x="83" y="22"/>
                    </a:cubicBezTo>
                    <a:cubicBezTo>
                      <a:pt x="37" y="22"/>
                      <a:pt x="9" y="12"/>
                      <a:pt x="0" y="0"/>
                    </a:cubicBezTo>
                    <a:cubicBezTo>
                      <a:pt x="0" y="35"/>
                      <a:pt x="0" y="35"/>
                      <a:pt x="0" y="35"/>
                    </a:cubicBezTo>
                    <a:cubicBezTo>
                      <a:pt x="0" y="49"/>
                      <a:pt x="37" y="61"/>
                      <a:pt x="83" y="61"/>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220" name="Freeform 536"/>
              <p:cNvSpPr>
                <a:spLocks/>
              </p:cNvSpPr>
              <p:nvPr/>
            </p:nvSpPr>
            <p:spPr bwMode="auto">
              <a:xfrm>
                <a:off x="6019801" y="3133726"/>
                <a:ext cx="325438" cy="65088"/>
              </a:xfrm>
              <a:custGeom>
                <a:avLst/>
                <a:gdLst>
                  <a:gd name="T0" fmla="*/ 83 w 166"/>
                  <a:gd name="T1" fmla="*/ 33 h 33"/>
                  <a:gd name="T2" fmla="*/ 166 w 166"/>
                  <a:gd name="T3" fmla="*/ 7 h 33"/>
                  <a:gd name="T4" fmla="*/ 163 w 166"/>
                  <a:gd name="T5" fmla="*/ 0 h 33"/>
                  <a:gd name="T6" fmla="*/ 148 w 166"/>
                  <a:gd name="T7" fmla="*/ 9 h 33"/>
                  <a:gd name="T8" fmla="*/ 83 w 166"/>
                  <a:gd name="T9" fmla="*/ 25 h 33"/>
                  <a:gd name="T10" fmla="*/ 17 w 166"/>
                  <a:gd name="T11" fmla="*/ 9 h 33"/>
                  <a:gd name="T12" fmla="*/ 3 w 166"/>
                  <a:gd name="T13" fmla="*/ 0 h 33"/>
                  <a:gd name="T14" fmla="*/ 0 w 166"/>
                  <a:gd name="T15" fmla="*/ 7 h 33"/>
                  <a:gd name="T16" fmla="*/ 83 w 166"/>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33">
                    <a:moveTo>
                      <a:pt x="83" y="33"/>
                    </a:moveTo>
                    <a:cubicBezTo>
                      <a:pt x="129" y="33"/>
                      <a:pt x="166" y="21"/>
                      <a:pt x="166" y="7"/>
                    </a:cubicBezTo>
                    <a:cubicBezTo>
                      <a:pt x="166" y="4"/>
                      <a:pt x="165" y="2"/>
                      <a:pt x="163" y="0"/>
                    </a:cubicBezTo>
                    <a:cubicBezTo>
                      <a:pt x="160" y="3"/>
                      <a:pt x="155" y="6"/>
                      <a:pt x="148" y="9"/>
                    </a:cubicBezTo>
                    <a:cubicBezTo>
                      <a:pt x="144" y="18"/>
                      <a:pt x="117" y="25"/>
                      <a:pt x="83" y="25"/>
                    </a:cubicBezTo>
                    <a:cubicBezTo>
                      <a:pt x="49" y="25"/>
                      <a:pt x="22" y="18"/>
                      <a:pt x="17" y="9"/>
                    </a:cubicBezTo>
                    <a:cubicBezTo>
                      <a:pt x="11" y="6"/>
                      <a:pt x="6" y="3"/>
                      <a:pt x="3" y="0"/>
                    </a:cubicBezTo>
                    <a:cubicBezTo>
                      <a:pt x="1" y="2"/>
                      <a:pt x="0" y="4"/>
                      <a:pt x="0" y="7"/>
                    </a:cubicBezTo>
                    <a:cubicBezTo>
                      <a:pt x="0" y="21"/>
                      <a:pt x="37" y="33"/>
                      <a:pt x="83" y="33"/>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221" name="Freeform 537"/>
              <p:cNvSpPr>
                <a:spLocks/>
              </p:cNvSpPr>
              <p:nvPr/>
            </p:nvSpPr>
            <p:spPr bwMode="auto">
              <a:xfrm>
                <a:off x="6053139" y="3151188"/>
                <a:ext cx="257175" cy="31750"/>
              </a:xfrm>
              <a:custGeom>
                <a:avLst/>
                <a:gdLst>
                  <a:gd name="T0" fmla="*/ 66 w 131"/>
                  <a:gd name="T1" fmla="*/ 16 h 16"/>
                  <a:gd name="T2" fmla="*/ 131 w 131"/>
                  <a:gd name="T3" fmla="*/ 0 h 16"/>
                  <a:gd name="T4" fmla="*/ 66 w 131"/>
                  <a:gd name="T5" fmla="*/ 10 h 16"/>
                  <a:gd name="T6" fmla="*/ 0 w 131"/>
                  <a:gd name="T7" fmla="*/ 0 h 16"/>
                  <a:gd name="T8" fmla="*/ 66 w 131"/>
                  <a:gd name="T9" fmla="*/ 16 h 16"/>
                </a:gdLst>
                <a:ahLst/>
                <a:cxnLst>
                  <a:cxn ang="0">
                    <a:pos x="T0" y="T1"/>
                  </a:cxn>
                  <a:cxn ang="0">
                    <a:pos x="T2" y="T3"/>
                  </a:cxn>
                  <a:cxn ang="0">
                    <a:pos x="T4" y="T5"/>
                  </a:cxn>
                  <a:cxn ang="0">
                    <a:pos x="T6" y="T7"/>
                  </a:cxn>
                  <a:cxn ang="0">
                    <a:pos x="T8" y="T9"/>
                  </a:cxn>
                </a:cxnLst>
                <a:rect l="0" t="0" r="r" b="b"/>
                <a:pathLst>
                  <a:path w="131" h="16">
                    <a:moveTo>
                      <a:pt x="66" y="16"/>
                    </a:moveTo>
                    <a:cubicBezTo>
                      <a:pt x="100" y="16"/>
                      <a:pt x="127" y="9"/>
                      <a:pt x="131" y="0"/>
                    </a:cubicBezTo>
                    <a:cubicBezTo>
                      <a:pt x="117" y="6"/>
                      <a:pt x="95" y="10"/>
                      <a:pt x="66" y="10"/>
                    </a:cubicBezTo>
                    <a:cubicBezTo>
                      <a:pt x="37" y="10"/>
                      <a:pt x="15" y="6"/>
                      <a:pt x="0" y="0"/>
                    </a:cubicBezTo>
                    <a:cubicBezTo>
                      <a:pt x="5" y="9"/>
                      <a:pt x="32" y="16"/>
                      <a:pt x="66" y="16"/>
                    </a:cubicBezTo>
                    <a:close/>
                  </a:path>
                </a:pathLst>
              </a:cu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222" name="Freeform 538"/>
              <p:cNvSpPr>
                <a:spLocks/>
              </p:cNvSpPr>
              <p:nvPr/>
            </p:nvSpPr>
            <p:spPr bwMode="auto">
              <a:xfrm>
                <a:off x="6019801" y="3048001"/>
                <a:ext cx="325438" cy="117475"/>
              </a:xfrm>
              <a:custGeom>
                <a:avLst/>
                <a:gdLst>
                  <a:gd name="T0" fmla="*/ 83 w 166"/>
                  <a:gd name="T1" fmla="*/ 60 h 60"/>
                  <a:gd name="T2" fmla="*/ 166 w 166"/>
                  <a:gd name="T3" fmla="*/ 34 h 60"/>
                  <a:gd name="T4" fmla="*/ 166 w 166"/>
                  <a:gd name="T5" fmla="*/ 0 h 60"/>
                  <a:gd name="T6" fmla="*/ 83 w 166"/>
                  <a:gd name="T7" fmla="*/ 21 h 60"/>
                  <a:gd name="T8" fmla="*/ 0 w 166"/>
                  <a:gd name="T9" fmla="*/ 0 h 60"/>
                  <a:gd name="T10" fmla="*/ 0 w 166"/>
                  <a:gd name="T11" fmla="*/ 34 h 60"/>
                  <a:gd name="T12" fmla="*/ 83 w 166"/>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166" h="60">
                    <a:moveTo>
                      <a:pt x="83" y="60"/>
                    </a:moveTo>
                    <a:cubicBezTo>
                      <a:pt x="129" y="60"/>
                      <a:pt x="166" y="48"/>
                      <a:pt x="166" y="34"/>
                    </a:cubicBezTo>
                    <a:cubicBezTo>
                      <a:pt x="166" y="0"/>
                      <a:pt x="166" y="0"/>
                      <a:pt x="166" y="0"/>
                    </a:cubicBezTo>
                    <a:cubicBezTo>
                      <a:pt x="157" y="11"/>
                      <a:pt x="129" y="21"/>
                      <a:pt x="83" y="21"/>
                    </a:cubicBezTo>
                    <a:cubicBezTo>
                      <a:pt x="37" y="21"/>
                      <a:pt x="9" y="11"/>
                      <a:pt x="0" y="0"/>
                    </a:cubicBezTo>
                    <a:cubicBezTo>
                      <a:pt x="0" y="34"/>
                      <a:pt x="0" y="34"/>
                      <a:pt x="0" y="34"/>
                    </a:cubicBezTo>
                    <a:cubicBezTo>
                      <a:pt x="0" y="48"/>
                      <a:pt x="37" y="60"/>
                      <a:pt x="83" y="60"/>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223" name="Freeform 539"/>
              <p:cNvSpPr>
                <a:spLocks/>
              </p:cNvSpPr>
              <p:nvPr/>
            </p:nvSpPr>
            <p:spPr bwMode="auto">
              <a:xfrm>
                <a:off x="6019801" y="3021013"/>
                <a:ext cx="325438" cy="61913"/>
              </a:xfrm>
              <a:custGeom>
                <a:avLst/>
                <a:gdLst>
                  <a:gd name="T0" fmla="*/ 83 w 166"/>
                  <a:gd name="T1" fmla="*/ 32 h 32"/>
                  <a:gd name="T2" fmla="*/ 166 w 166"/>
                  <a:gd name="T3" fmla="*/ 6 h 32"/>
                  <a:gd name="T4" fmla="*/ 163 w 166"/>
                  <a:gd name="T5" fmla="*/ 0 h 32"/>
                  <a:gd name="T6" fmla="*/ 148 w 166"/>
                  <a:gd name="T7" fmla="*/ 8 h 32"/>
                  <a:gd name="T8" fmla="*/ 83 w 166"/>
                  <a:gd name="T9" fmla="*/ 25 h 32"/>
                  <a:gd name="T10" fmla="*/ 17 w 166"/>
                  <a:gd name="T11" fmla="*/ 8 h 32"/>
                  <a:gd name="T12" fmla="*/ 3 w 166"/>
                  <a:gd name="T13" fmla="*/ 0 h 32"/>
                  <a:gd name="T14" fmla="*/ 0 w 166"/>
                  <a:gd name="T15" fmla="*/ 6 h 32"/>
                  <a:gd name="T16" fmla="*/ 83 w 16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32">
                    <a:moveTo>
                      <a:pt x="83" y="32"/>
                    </a:moveTo>
                    <a:cubicBezTo>
                      <a:pt x="129" y="32"/>
                      <a:pt x="166" y="21"/>
                      <a:pt x="166" y="6"/>
                    </a:cubicBezTo>
                    <a:cubicBezTo>
                      <a:pt x="166" y="4"/>
                      <a:pt x="165" y="2"/>
                      <a:pt x="163" y="0"/>
                    </a:cubicBezTo>
                    <a:cubicBezTo>
                      <a:pt x="160" y="3"/>
                      <a:pt x="155" y="6"/>
                      <a:pt x="148" y="8"/>
                    </a:cubicBezTo>
                    <a:cubicBezTo>
                      <a:pt x="144" y="18"/>
                      <a:pt x="117" y="25"/>
                      <a:pt x="83" y="25"/>
                    </a:cubicBezTo>
                    <a:cubicBezTo>
                      <a:pt x="49" y="25"/>
                      <a:pt x="22" y="18"/>
                      <a:pt x="17" y="8"/>
                    </a:cubicBezTo>
                    <a:cubicBezTo>
                      <a:pt x="11" y="6"/>
                      <a:pt x="6" y="3"/>
                      <a:pt x="3" y="0"/>
                    </a:cubicBezTo>
                    <a:cubicBezTo>
                      <a:pt x="1" y="2"/>
                      <a:pt x="0" y="4"/>
                      <a:pt x="0" y="6"/>
                    </a:cubicBezTo>
                    <a:cubicBezTo>
                      <a:pt x="0" y="21"/>
                      <a:pt x="37" y="32"/>
                      <a:pt x="83" y="32"/>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224" name="Freeform 540"/>
              <p:cNvSpPr>
                <a:spLocks/>
              </p:cNvSpPr>
              <p:nvPr/>
            </p:nvSpPr>
            <p:spPr bwMode="auto">
              <a:xfrm>
                <a:off x="6053139" y="3035301"/>
                <a:ext cx="257175" cy="33338"/>
              </a:xfrm>
              <a:custGeom>
                <a:avLst/>
                <a:gdLst>
                  <a:gd name="T0" fmla="*/ 66 w 131"/>
                  <a:gd name="T1" fmla="*/ 17 h 17"/>
                  <a:gd name="T2" fmla="*/ 131 w 131"/>
                  <a:gd name="T3" fmla="*/ 0 h 17"/>
                  <a:gd name="T4" fmla="*/ 66 w 131"/>
                  <a:gd name="T5" fmla="*/ 10 h 17"/>
                  <a:gd name="T6" fmla="*/ 0 w 131"/>
                  <a:gd name="T7" fmla="*/ 0 h 17"/>
                  <a:gd name="T8" fmla="*/ 66 w 131"/>
                  <a:gd name="T9" fmla="*/ 17 h 17"/>
                </a:gdLst>
                <a:ahLst/>
                <a:cxnLst>
                  <a:cxn ang="0">
                    <a:pos x="T0" y="T1"/>
                  </a:cxn>
                  <a:cxn ang="0">
                    <a:pos x="T2" y="T3"/>
                  </a:cxn>
                  <a:cxn ang="0">
                    <a:pos x="T4" y="T5"/>
                  </a:cxn>
                  <a:cxn ang="0">
                    <a:pos x="T6" y="T7"/>
                  </a:cxn>
                  <a:cxn ang="0">
                    <a:pos x="T8" y="T9"/>
                  </a:cxn>
                </a:cxnLst>
                <a:rect l="0" t="0" r="r" b="b"/>
                <a:pathLst>
                  <a:path w="131" h="17">
                    <a:moveTo>
                      <a:pt x="66" y="17"/>
                    </a:moveTo>
                    <a:cubicBezTo>
                      <a:pt x="100" y="17"/>
                      <a:pt x="127" y="10"/>
                      <a:pt x="131" y="0"/>
                    </a:cubicBezTo>
                    <a:cubicBezTo>
                      <a:pt x="117" y="6"/>
                      <a:pt x="95" y="10"/>
                      <a:pt x="66" y="10"/>
                    </a:cubicBezTo>
                    <a:cubicBezTo>
                      <a:pt x="37" y="10"/>
                      <a:pt x="15" y="6"/>
                      <a:pt x="0" y="0"/>
                    </a:cubicBezTo>
                    <a:cubicBezTo>
                      <a:pt x="5" y="10"/>
                      <a:pt x="32" y="17"/>
                      <a:pt x="66" y="17"/>
                    </a:cubicBezTo>
                    <a:close/>
                  </a:path>
                </a:pathLst>
              </a:cu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225" name="Freeform 541"/>
              <p:cNvSpPr>
                <a:spLocks/>
              </p:cNvSpPr>
              <p:nvPr/>
            </p:nvSpPr>
            <p:spPr bwMode="auto">
              <a:xfrm>
                <a:off x="6019801" y="2932113"/>
                <a:ext cx="325438" cy="119063"/>
              </a:xfrm>
              <a:custGeom>
                <a:avLst/>
                <a:gdLst>
                  <a:gd name="T0" fmla="*/ 83 w 166"/>
                  <a:gd name="T1" fmla="*/ 61 h 61"/>
                  <a:gd name="T2" fmla="*/ 166 w 166"/>
                  <a:gd name="T3" fmla="*/ 34 h 61"/>
                  <a:gd name="T4" fmla="*/ 166 w 166"/>
                  <a:gd name="T5" fmla="*/ 0 h 61"/>
                  <a:gd name="T6" fmla="*/ 83 w 166"/>
                  <a:gd name="T7" fmla="*/ 22 h 61"/>
                  <a:gd name="T8" fmla="*/ 0 w 166"/>
                  <a:gd name="T9" fmla="*/ 0 h 61"/>
                  <a:gd name="T10" fmla="*/ 0 w 166"/>
                  <a:gd name="T11" fmla="*/ 34 h 61"/>
                  <a:gd name="T12" fmla="*/ 83 w 166"/>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166" h="61">
                    <a:moveTo>
                      <a:pt x="83" y="61"/>
                    </a:moveTo>
                    <a:cubicBezTo>
                      <a:pt x="129" y="61"/>
                      <a:pt x="166" y="49"/>
                      <a:pt x="166" y="34"/>
                    </a:cubicBezTo>
                    <a:cubicBezTo>
                      <a:pt x="166" y="0"/>
                      <a:pt x="166" y="0"/>
                      <a:pt x="166" y="0"/>
                    </a:cubicBezTo>
                    <a:cubicBezTo>
                      <a:pt x="157" y="11"/>
                      <a:pt x="129" y="22"/>
                      <a:pt x="83" y="22"/>
                    </a:cubicBezTo>
                    <a:cubicBezTo>
                      <a:pt x="37" y="22"/>
                      <a:pt x="9" y="11"/>
                      <a:pt x="0" y="0"/>
                    </a:cubicBezTo>
                    <a:cubicBezTo>
                      <a:pt x="0" y="34"/>
                      <a:pt x="0" y="34"/>
                      <a:pt x="0" y="34"/>
                    </a:cubicBezTo>
                    <a:cubicBezTo>
                      <a:pt x="0" y="49"/>
                      <a:pt x="37" y="61"/>
                      <a:pt x="83" y="61"/>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226" name="Freeform 542"/>
              <p:cNvSpPr>
                <a:spLocks noEditPoints="1"/>
              </p:cNvSpPr>
              <p:nvPr/>
            </p:nvSpPr>
            <p:spPr bwMode="auto">
              <a:xfrm>
                <a:off x="6019801" y="2865438"/>
                <a:ext cx="325438" cy="103188"/>
              </a:xfrm>
              <a:custGeom>
                <a:avLst/>
                <a:gdLst>
                  <a:gd name="T0" fmla="*/ 83 w 166"/>
                  <a:gd name="T1" fmla="*/ 53 h 53"/>
                  <a:gd name="T2" fmla="*/ 166 w 166"/>
                  <a:gd name="T3" fmla="*/ 26 h 53"/>
                  <a:gd name="T4" fmla="*/ 83 w 166"/>
                  <a:gd name="T5" fmla="*/ 0 h 53"/>
                  <a:gd name="T6" fmla="*/ 0 w 166"/>
                  <a:gd name="T7" fmla="*/ 26 h 53"/>
                  <a:gd name="T8" fmla="*/ 83 w 166"/>
                  <a:gd name="T9" fmla="*/ 53 h 53"/>
                  <a:gd name="T10" fmla="*/ 83 w 166"/>
                  <a:gd name="T11" fmla="*/ 8 h 53"/>
                  <a:gd name="T12" fmla="*/ 149 w 166"/>
                  <a:gd name="T13" fmla="*/ 26 h 53"/>
                  <a:gd name="T14" fmla="*/ 83 w 166"/>
                  <a:gd name="T15" fmla="*/ 45 h 53"/>
                  <a:gd name="T16" fmla="*/ 17 w 166"/>
                  <a:gd name="T17" fmla="*/ 26 h 53"/>
                  <a:gd name="T18" fmla="*/ 83 w 166"/>
                  <a:gd name="T19" fmla="*/ 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53">
                    <a:moveTo>
                      <a:pt x="83" y="53"/>
                    </a:moveTo>
                    <a:cubicBezTo>
                      <a:pt x="129" y="53"/>
                      <a:pt x="166" y="41"/>
                      <a:pt x="166" y="26"/>
                    </a:cubicBezTo>
                    <a:cubicBezTo>
                      <a:pt x="166" y="12"/>
                      <a:pt x="129" y="0"/>
                      <a:pt x="83" y="0"/>
                    </a:cubicBezTo>
                    <a:cubicBezTo>
                      <a:pt x="37" y="0"/>
                      <a:pt x="0" y="12"/>
                      <a:pt x="0" y="26"/>
                    </a:cubicBezTo>
                    <a:cubicBezTo>
                      <a:pt x="0" y="41"/>
                      <a:pt x="37" y="53"/>
                      <a:pt x="83" y="53"/>
                    </a:cubicBezTo>
                    <a:close/>
                    <a:moveTo>
                      <a:pt x="83" y="8"/>
                    </a:moveTo>
                    <a:cubicBezTo>
                      <a:pt x="119" y="8"/>
                      <a:pt x="149" y="16"/>
                      <a:pt x="149" y="26"/>
                    </a:cubicBezTo>
                    <a:cubicBezTo>
                      <a:pt x="149" y="37"/>
                      <a:pt x="119" y="45"/>
                      <a:pt x="83" y="45"/>
                    </a:cubicBezTo>
                    <a:cubicBezTo>
                      <a:pt x="46" y="45"/>
                      <a:pt x="17" y="37"/>
                      <a:pt x="17" y="26"/>
                    </a:cubicBezTo>
                    <a:cubicBezTo>
                      <a:pt x="17" y="16"/>
                      <a:pt x="46" y="8"/>
                      <a:pt x="83" y="8"/>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227" name="Oval 543"/>
              <p:cNvSpPr>
                <a:spLocks noChangeArrowheads="1"/>
              </p:cNvSpPr>
              <p:nvPr/>
            </p:nvSpPr>
            <p:spPr bwMode="auto">
              <a:xfrm>
                <a:off x="6053139" y="2881313"/>
                <a:ext cx="258763" cy="71438"/>
              </a:xfrm>
              <a:prstGeom prst="ellipse">
                <a:avLst/>
              </a:pr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grpSp>
        <p:sp>
          <p:nvSpPr>
            <p:cNvPr id="200" name="Freeform 24"/>
            <p:cNvSpPr>
              <a:spLocks/>
            </p:cNvSpPr>
            <p:nvPr/>
          </p:nvSpPr>
          <p:spPr bwMode="auto">
            <a:xfrm>
              <a:off x="1116824" y="4625921"/>
              <a:ext cx="397016" cy="397568"/>
            </a:xfrm>
            <a:custGeom>
              <a:avLst/>
              <a:gdLst>
                <a:gd name="T0" fmla="*/ 2120 w 2189"/>
                <a:gd name="T1" fmla="*/ 0 h 2192"/>
                <a:gd name="T2" fmla="*/ 68 w 2189"/>
                <a:gd name="T3" fmla="*/ 0 h 2192"/>
                <a:gd name="T4" fmla="*/ 0 w 2189"/>
                <a:gd name="T5" fmla="*/ 68 h 2192"/>
                <a:gd name="T6" fmla="*/ 0 w 2189"/>
                <a:gd name="T7" fmla="*/ 2078 h 2192"/>
                <a:gd name="T8" fmla="*/ 113 w 2189"/>
                <a:gd name="T9" fmla="*/ 2192 h 2192"/>
                <a:gd name="T10" fmla="*/ 2075 w 2189"/>
                <a:gd name="T11" fmla="*/ 2192 h 2192"/>
                <a:gd name="T12" fmla="*/ 2189 w 2189"/>
                <a:gd name="T13" fmla="*/ 2078 h 2192"/>
                <a:gd name="T14" fmla="*/ 2189 w 2189"/>
                <a:gd name="T15" fmla="*/ 68 h 2192"/>
                <a:gd name="T16" fmla="*/ 2120 w 2189"/>
                <a:gd name="T17" fmla="*/ 0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9" h="2192">
                  <a:moveTo>
                    <a:pt x="2120" y="0"/>
                  </a:moveTo>
                  <a:cubicBezTo>
                    <a:pt x="68" y="0"/>
                    <a:pt x="68" y="0"/>
                    <a:pt x="68" y="0"/>
                  </a:cubicBezTo>
                  <a:cubicBezTo>
                    <a:pt x="30" y="0"/>
                    <a:pt x="0" y="30"/>
                    <a:pt x="0" y="68"/>
                  </a:cubicBezTo>
                  <a:cubicBezTo>
                    <a:pt x="0" y="2078"/>
                    <a:pt x="0" y="2078"/>
                    <a:pt x="0" y="2078"/>
                  </a:cubicBezTo>
                  <a:cubicBezTo>
                    <a:pt x="0" y="2141"/>
                    <a:pt x="50" y="2192"/>
                    <a:pt x="113" y="2192"/>
                  </a:cubicBezTo>
                  <a:cubicBezTo>
                    <a:pt x="2075" y="2192"/>
                    <a:pt x="2075" y="2192"/>
                    <a:pt x="2075" y="2192"/>
                  </a:cubicBezTo>
                  <a:cubicBezTo>
                    <a:pt x="2138" y="2192"/>
                    <a:pt x="2189" y="2141"/>
                    <a:pt x="2189" y="2078"/>
                  </a:cubicBezTo>
                  <a:cubicBezTo>
                    <a:pt x="2189" y="68"/>
                    <a:pt x="2189" y="68"/>
                    <a:pt x="2189" y="68"/>
                  </a:cubicBezTo>
                  <a:cubicBezTo>
                    <a:pt x="2189" y="30"/>
                    <a:pt x="2158" y="0"/>
                    <a:pt x="2120" y="0"/>
                  </a:cubicBezTo>
                  <a:close/>
                </a:path>
              </a:pathLst>
            </a:custGeom>
            <a:solidFill>
              <a:srgbClr val="024393"/>
            </a:solidFill>
            <a:ln w="19050">
              <a:solidFill>
                <a:schemeClr val="bg1"/>
              </a:solidFill>
              <a:round/>
              <a:headEnd/>
              <a:tailEnd/>
            </a:ln>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grpSp>
          <p:nvGrpSpPr>
            <p:cNvPr id="201" name="Group 23"/>
            <p:cNvGrpSpPr>
              <a:grpSpLocks noChangeAspect="1"/>
            </p:cNvGrpSpPr>
            <p:nvPr/>
          </p:nvGrpSpPr>
          <p:grpSpPr bwMode="auto">
            <a:xfrm>
              <a:off x="1124647" y="4685924"/>
              <a:ext cx="381187" cy="331583"/>
              <a:chOff x="1767" y="652"/>
              <a:chExt cx="4142" cy="3603"/>
            </a:xfrm>
          </p:grpSpPr>
          <p:sp>
            <p:nvSpPr>
              <p:cNvPr id="202" name="Freeform 25"/>
              <p:cNvSpPr>
                <a:spLocks noEditPoints="1"/>
              </p:cNvSpPr>
              <p:nvPr/>
            </p:nvSpPr>
            <p:spPr bwMode="auto">
              <a:xfrm>
                <a:off x="3140" y="2197"/>
                <a:ext cx="2440" cy="621"/>
              </a:xfrm>
              <a:custGeom>
                <a:avLst/>
                <a:gdLst>
                  <a:gd name="T0" fmla="*/ 1220 w 1238"/>
                  <a:gd name="T1" fmla="*/ 68 h 315"/>
                  <a:gd name="T2" fmla="*/ 1088 w 1238"/>
                  <a:gd name="T3" fmla="*/ 3 h 315"/>
                  <a:gd name="T4" fmla="*/ 1077 w 1238"/>
                  <a:gd name="T5" fmla="*/ 0 h 315"/>
                  <a:gd name="T6" fmla="*/ 945 w 1238"/>
                  <a:gd name="T7" fmla="*/ 0 h 315"/>
                  <a:gd name="T8" fmla="*/ 933 w 1238"/>
                  <a:gd name="T9" fmla="*/ 3 h 315"/>
                  <a:gd name="T10" fmla="*/ 808 w 1238"/>
                  <a:gd name="T11" fmla="*/ 65 h 315"/>
                  <a:gd name="T12" fmla="*/ 683 w 1238"/>
                  <a:gd name="T13" fmla="*/ 65 h 315"/>
                  <a:gd name="T14" fmla="*/ 664 w 1238"/>
                  <a:gd name="T15" fmla="*/ 73 h 315"/>
                  <a:gd name="T16" fmla="*/ 573 w 1238"/>
                  <a:gd name="T17" fmla="*/ 164 h 315"/>
                  <a:gd name="T18" fmla="*/ 573 w 1238"/>
                  <a:gd name="T19" fmla="*/ 157 h 315"/>
                  <a:gd name="T20" fmla="*/ 420 w 1238"/>
                  <a:gd name="T21" fmla="*/ 4 h 315"/>
                  <a:gd name="T22" fmla="*/ 267 w 1238"/>
                  <a:gd name="T23" fmla="*/ 157 h 315"/>
                  <a:gd name="T24" fmla="*/ 267 w 1238"/>
                  <a:gd name="T25" fmla="*/ 163 h 315"/>
                  <a:gd name="T26" fmla="*/ 148 w 1238"/>
                  <a:gd name="T27" fmla="*/ 262 h 315"/>
                  <a:gd name="T28" fmla="*/ 26 w 1238"/>
                  <a:gd name="T29" fmla="*/ 262 h 315"/>
                  <a:gd name="T30" fmla="*/ 0 w 1238"/>
                  <a:gd name="T31" fmla="*/ 289 h 315"/>
                  <a:gd name="T32" fmla="*/ 26 w 1238"/>
                  <a:gd name="T33" fmla="*/ 315 h 315"/>
                  <a:gd name="T34" fmla="*/ 157 w 1238"/>
                  <a:gd name="T35" fmla="*/ 315 h 315"/>
                  <a:gd name="T36" fmla="*/ 174 w 1238"/>
                  <a:gd name="T37" fmla="*/ 309 h 315"/>
                  <a:gd name="T38" fmla="*/ 280 w 1238"/>
                  <a:gd name="T39" fmla="*/ 221 h 315"/>
                  <a:gd name="T40" fmla="*/ 420 w 1238"/>
                  <a:gd name="T41" fmla="*/ 311 h 315"/>
                  <a:gd name="T42" fmla="*/ 544 w 1238"/>
                  <a:gd name="T43" fmla="*/ 248 h 315"/>
                  <a:gd name="T44" fmla="*/ 551 w 1238"/>
                  <a:gd name="T45" fmla="*/ 249 h 315"/>
                  <a:gd name="T46" fmla="*/ 570 w 1238"/>
                  <a:gd name="T47" fmla="*/ 242 h 315"/>
                  <a:gd name="T48" fmla="*/ 693 w 1238"/>
                  <a:gd name="T49" fmla="*/ 118 h 315"/>
                  <a:gd name="T50" fmla="*/ 814 w 1238"/>
                  <a:gd name="T51" fmla="*/ 118 h 315"/>
                  <a:gd name="T52" fmla="*/ 826 w 1238"/>
                  <a:gd name="T53" fmla="*/ 115 h 315"/>
                  <a:gd name="T54" fmla="*/ 951 w 1238"/>
                  <a:gd name="T55" fmla="*/ 52 h 315"/>
                  <a:gd name="T56" fmla="*/ 1070 w 1238"/>
                  <a:gd name="T57" fmla="*/ 52 h 315"/>
                  <a:gd name="T58" fmla="*/ 1196 w 1238"/>
                  <a:gd name="T59" fmla="*/ 115 h 315"/>
                  <a:gd name="T60" fmla="*/ 1231 w 1238"/>
                  <a:gd name="T61" fmla="*/ 103 h 315"/>
                  <a:gd name="T62" fmla="*/ 1220 w 1238"/>
                  <a:gd name="T63" fmla="*/ 68 h 315"/>
                  <a:gd name="T64" fmla="*/ 420 w 1238"/>
                  <a:gd name="T65" fmla="*/ 48 h 315"/>
                  <a:gd name="T66" fmla="*/ 529 w 1238"/>
                  <a:gd name="T67" fmla="*/ 157 h 315"/>
                  <a:gd name="T68" fmla="*/ 527 w 1238"/>
                  <a:gd name="T69" fmla="*/ 181 h 315"/>
                  <a:gd name="T70" fmla="*/ 432 w 1238"/>
                  <a:gd name="T71" fmla="*/ 134 h 315"/>
                  <a:gd name="T72" fmla="*/ 431 w 1238"/>
                  <a:gd name="T73" fmla="*/ 134 h 315"/>
                  <a:gd name="T74" fmla="*/ 427 w 1238"/>
                  <a:gd name="T75" fmla="*/ 132 h 315"/>
                  <a:gd name="T76" fmla="*/ 427 w 1238"/>
                  <a:gd name="T77" fmla="*/ 132 h 315"/>
                  <a:gd name="T78" fmla="*/ 422 w 1238"/>
                  <a:gd name="T79" fmla="*/ 131 h 315"/>
                  <a:gd name="T80" fmla="*/ 422 w 1238"/>
                  <a:gd name="T81" fmla="*/ 131 h 315"/>
                  <a:gd name="T82" fmla="*/ 418 w 1238"/>
                  <a:gd name="T83" fmla="*/ 131 h 315"/>
                  <a:gd name="T84" fmla="*/ 416 w 1238"/>
                  <a:gd name="T85" fmla="*/ 131 h 315"/>
                  <a:gd name="T86" fmla="*/ 416 w 1238"/>
                  <a:gd name="T87" fmla="*/ 132 h 315"/>
                  <a:gd name="T88" fmla="*/ 311 w 1238"/>
                  <a:gd name="T89" fmla="*/ 149 h 315"/>
                  <a:gd name="T90" fmla="*/ 420 w 1238"/>
                  <a:gd name="T91" fmla="*/ 48 h 315"/>
                  <a:gd name="T92" fmla="*/ 420 w 1238"/>
                  <a:gd name="T93" fmla="*/ 267 h 315"/>
                  <a:gd name="T94" fmla="*/ 319 w 1238"/>
                  <a:gd name="T95" fmla="*/ 201 h 315"/>
                  <a:gd name="T96" fmla="*/ 416 w 1238"/>
                  <a:gd name="T97" fmla="*/ 185 h 315"/>
                  <a:gd name="T98" fmla="*/ 503 w 1238"/>
                  <a:gd name="T99" fmla="*/ 229 h 315"/>
                  <a:gd name="T100" fmla="*/ 420 w 1238"/>
                  <a:gd name="T101" fmla="*/ 267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38" h="315">
                    <a:moveTo>
                      <a:pt x="1220" y="68"/>
                    </a:moveTo>
                    <a:cubicBezTo>
                      <a:pt x="1088" y="3"/>
                      <a:pt x="1088" y="3"/>
                      <a:pt x="1088" y="3"/>
                    </a:cubicBezTo>
                    <a:cubicBezTo>
                      <a:pt x="1085" y="1"/>
                      <a:pt x="1081" y="0"/>
                      <a:pt x="1077" y="0"/>
                    </a:cubicBezTo>
                    <a:cubicBezTo>
                      <a:pt x="945" y="0"/>
                      <a:pt x="945" y="0"/>
                      <a:pt x="945" y="0"/>
                    </a:cubicBezTo>
                    <a:cubicBezTo>
                      <a:pt x="941" y="0"/>
                      <a:pt x="937" y="1"/>
                      <a:pt x="933" y="3"/>
                    </a:cubicBezTo>
                    <a:cubicBezTo>
                      <a:pt x="808" y="65"/>
                      <a:pt x="808" y="65"/>
                      <a:pt x="808" y="65"/>
                    </a:cubicBezTo>
                    <a:cubicBezTo>
                      <a:pt x="683" y="65"/>
                      <a:pt x="683" y="65"/>
                      <a:pt x="683" y="65"/>
                    </a:cubicBezTo>
                    <a:cubicBezTo>
                      <a:pt x="676" y="65"/>
                      <a:pt x="669" y="68"/>
                      <a:pt x="664" y="73"/>
                    </a:cubicBezTo>
                    <a:cubicBezTo>
                      <a:pt x="573" y="164"/>
                      <a:pt x="573" y="164"/>
                      <a:pt x="573" y="164"/>
                    </a:cubicBezTo>
                    <a:cubicBezTo>
                      <a:pt x="573" y="162"/>
                      <a:pt x="573" y="160"/>
                      <a:pt x="573" y="157"/>
                    </a:cubicBezTo>
                    <a:cubicBezTo>
                      <a:pt x="573" y="72"/>
                      <a:pt x="503" y="4"/>
                      <a:pt x="420" y="4"/>
                    </a:cubicBezTo>
                    <a:cubicBezTo>
                      <a:pt x="334" y="4"/>
                      <a:pt x="267" y="72"/>
                      <a:pt x="267" y="157"/>
                    </a:cubicBezTo>
                    <a:cubicBezTo>
                      <a:pt x="267" y="159"/>
                      <a:pt x="267" y="161"/>
                      <a:pt x="267" y="163"/>
                    </a:cubicBezTo>
                    <a:cubicBezTo>
                      <a:pt x="148" y="262"/>
                      <a:pt x="148" y="262"/>
                      <a:pt x="148" y="262"/>
                    </a:cubicBezTo>
                    <a:cubicBezTo>
                      <a:pt x="26" y="262"/>
                      <a:pt x="26" y="262"/>
                      <a:pt x="26" y="262"/>
                    </a:cubicBezTo>
                    <a:cubicBezTo>
                      <a:pt x="11" y="262"/>
                      <a:pt x="0" y="274"/>
                      <a:pt x="0" y="289"/>
                    </a:cubicBezTo>
                    <a:cubicBezTo>
                      <a:pt x="0" y="303"/>
                      <a:pt x="11" y="315"/>
                      <a:pt x="26" y="315"/>
                    </a:cubicBezTo>
                    <a:cubicBezTo>
                      <a:pt x="157" y="315"/>
                      <a:pt x="157" y="315"/>
                      <a:pt x="157" y="315"/>
                    </a:cubicBezTo>
                    <a:cubicBezTo>
                      <a:pt x="163" y="315"/>
                      <a:pt x="169" y="313"/>
                      <a:pt x="174" y="309"/>
                    </a:cubicBezTo>
                    <a:cubicBezTo>
                      <a:pt x="280" y="221"/>
                      <a:pt x="280" y="221"/>
                      <a:pt x="280" y="221"/>
                    </a:cubicBezTo>
                    <a:cubicBezTo>
                      <a:pt x="304" y="274"/>
                      <a:pt x="357" y="311"/>
                      <a:pt x="420" y="311"/>
                    </a:cubicBezTo>
                    <a:cubicBezTo>
                      <a:pt x="471" y="311"/>
                      <a:pt x="516" y="286"/>
                      <a:pt x="544" y="248"/>
                    </a:cubicBezTo>
                    <a:cubicBezTo>
                      <a:pt x="546" y="249"/>
                      <a:pt x="549" y="249"/>
                      <a:pt x="551" y="249"/>
                    </a:cubicBezTo>
                    <a:cubicBezTo>
                      <a:pt x="558" y="249"/>
                      <a:pt x="565" y="247"/>
                      <a:pt x="570" y="242"/>
                    </a:cubicBezTo>
                    <a:cubicBezTo>
                      <a:pt x="693" y="118"/>
                      <a:pt x="693" y="118"/>
                      <a:pt x="693" y="118"/>
                    </a:cubicBezTo>
                    <a:cubicBezTo>
                      <a:pt x="814" y="118"/>
                      <a:pt x="814" y="118"/>
                      <a:pt x="814" y="118"/>
                    </a:cubicBezTo>
                    <a:cubicBezTo>
                      <a:pt x="818" y="118"/>
                      <a:pt x="822" y="117"/>
                      <a:pt x="826" y="115"/>
                    </a:cubicBezTo>
                    <a:cubicBezTo>
                      <a:pt x="951" y="52"/>
                      <a:pt x="951" y="52"/>
                      <a:pt x="951" y="52"/>
                    </a:cubicBezTo>
                    <a:cubicBezTo>
                      <a:pt x="1070" y="52"/>
                      <a:pt x="1070" y="52"/>
                      <a:pt x="1070" y="52"/>
                    </a:cubicBezTo>
                    <a:cubicBezTo>
                      <a:pt x="1196" y="115"/>
                      <a:pt x="1196" y="115"/>
                      <a:pt x="1196" y="115"/>
                    </a:cubicBezTo>
                    <a:cubicBezTo>
                      <a:pt x="1209" y="122"/>
                      <a:pt x="1225" y="116"/>
                      <a:pt x="1231" y="103"/>
                    </a:cubicBezTo>
                    <a:cubicBezTo>
                      <a:pt x="1238" y="91"/>
                      <a:pt x="1233" y="75"/>
                      <a:pt x="1220" y="68"/>
                    </a:cubicBezTo>
                    <a:close/>
                    <a:moveTo>
                      <a:pt x="420" y="48"/>
                    </a:moveTo>
                    <a:cubicBezTo>
                      <a:pt x="481" y="48"/>
                      <a:pt x="529" y="96"/>
                      <a:pt x="529" y="157"/>
                    </a:cubicBezTo>
                    <a:cubicBezTo>
                      <a:pt x="529" y="166"/>
                      <a:pt x="528" y="174"/>
                      <a:pt x="527" y="181"/>
                    </a:cubicBezTo>
                    <a:cubicBezTo>
                      <a:pt x="432" y="134"/>
                      <a:pt x="432" y="134"/>
                      <a:pt x="432" y="134"/>
                    </a:cubicBezTo>
                    <a:cubicBezTo>
                      <a:pt x="431" y="134"/>
                      <a:pt x="431" y="134"/>
                      <a:pt x="431" y="134"/>
                    </a:cubicBezTo>
                    <a:cubicBezTo>
                      <a:pt x="430" y="133"/>
                      <a:pt x="429" y="133"/>
                      <a:pt x="427" y="132"/>
                    </a:cubicBezTo>
                    <a:cubicBezTo>
                      <a:pt x="427" y="132"/>
                      <a:pt x="427" y="132"/>
                      <a:pt x="427" y="132"/>
                    </a:cubicBezTo>
                    <a:cubicBezTo>
                      <a:pt x="425" y="132"/>
                      <a:pt x="423" y="131"/>
                      <a:pt x="422" y="131"/>
                    </a:cubicBezTo>
                    <a:cubicBezTo>
                      <a:pt x="422" y="131"/>
                      <a:pt x="422" y="131"/>
                      <a:pt x="422" y="131"/>
                    </a:cubicBezTo>
                    <a:cubicBezTo>
                      <a:pt x="420" y="131"/>
                      <a:pt x="419" y="131"/>
                      <a:pt x="418" y="131"/>
                    </a:cubicBezTo>
                    <a:cubicBezTo>
                      <a:pt x="417" y="131"/>
                      <a:pt x="417" y="131"/>
                      <a:pt x="416" y="131"/>
                    </a:cubicBezTo>
                    <a:cubicBezTo>
                      <a:pt x="416" y="131"/>
                      <a:pt x="416" y="131"/>
                      <a:pt x="416" y="132"/>
                    </a:cubicBezTo>
                    <a:cubicBezTo>
                      <a:pt x="311" y="149"/>
                      <a:pt x="311" y="149"/>
                      <a:pt x="311" y="149"/>
                    </a:cubicBezTo>
                    <a:cubicBezTo>
                      <a:pt x="315" y="92"/>
                      <a:pt x="361" y="48"/>
                      <a:pt x="420" y="48"/>
                    </a:cubicBezTo>
                    <a:close/>
                    <a:moveTo>
                      <a:pt x="420" y="267"/>
                    </a:moveTo>
                    <a:cubicBezTo>
                      <a:pt x="374" y="267"/>
                      <a:pt x="336" y="240"/>
                      <a:pt x="319" y="201"/>
                    </a:cubicBezTo>
                    <a:cubicBezTo>
                      <a:pt x="416" y="185"/>
                      <a:pt x="416" y="185"/>
                      <a:pt x="416" y="185"/>
                    </a:cubicBezTo>
                    <a:cubicBezTo>
                      <a:pt x="503" y="229"/>
                      <a:pt x="503" y="229"/>
                      <a:pt x="503" y="229"/>
                    </a:cubicBezTo>
                    <a:cubicBezTo>
                      <a:pt x="484" y="252"/>
                      <a:pt x="454" y="267"/>
                      <a:pt x="420" y="267"/>
                    </a:cubicBezTo>
                    <a:close/>
                  </a:path>
                </a:pathLst>
              </a:cu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203" name="Rectangle 26"/>
              <p:cNvSpPr>
                <a:spLocks noChangeArrowheads="1"/>
              </p:cNvSpPr>
              <p:nvPr/>
            </p:nvSpPr>
            <p:spPr bwMode="auto">
              <a:xfrm>
                <a:off x="3917" y="2938"/>
                <a:ext cx="102" cy="777"/>
              </a:xfrm>
              <a:prstGeom prst="rect">
                <a:avLst/>
              </a:prstGeom>
              <a:solidFill>
                <a:srgbClr val="B0C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204" name="Rectangle 27"/>
              <p:cNvSpPr>
                <a:spLocks noChangeArrowheads="1"/>
              </p:cNvSpPr>
              <p:nvPr/>
            </p:nvSpPr>
            <p:spPr bwMode="auto">
              <a:xfrm>
                <a:off x="3917" y="1342"/>
                <a:ext cx="102" cy="733"/>
              </a:xfrm>
              <a:prstGeom prst="rect">
                <a:avLst/>
              </a:prstGeom>
              <a:solidFill>
                <a:srgbClr val="B0C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205" name="Freeform 28"/>
              <p:cNvSpPr>
                <a:spLocks/>
              </p:cNvSpPr>
              <p:nvPr/>
            </p:nvSpPr>
            <p:spPr bwMode="auto">
              <a:xfrm>
                <a:off x="3010" y="1342"/>
                <a:ext cx="2511" cy="2598"/>
              </a:xfrm>
              <a:custGeom>
                <a:avLst/>
                <a:gdLst>
                  <a:gd name="T0" fmla="*/ 103 w 2511"/>
                  <a:gd name="T1" fmla="*/ 0 h 2598"/>
                  <a:gd name="T2" fmla="*/ 0 w 2511"/>
                  <a:gd name="T3" fmla="*/ 0 h 2598"/>
                  <a:gd name="T4" fmla="*/ 0 w 2511"/>
                  <a:gd name="T5" fmla="*/ 2598 h 2598"/>
                  <a:gd name="T6" fmla="*/ 2511 w 2511"/>
                  <a:gd name="T7" fmla="*/ 2598 h 2598"/>
                  <a:gd name="T8" fmla="*/ 2511 w 2511"/>
                  <a:gd name="T9" fmla="*/ 2495 h 2598"/>
                  <a:gd name="T10" fmla="*/ 103 w 2511"/>
                  <a:gd name="T11" fmla="*/ 2495 h 2598"/>
                  <a:gd name="T12" fmla="*/ 103 w 2511"/>
                  <a:gd name="T13" fmla="*/ 0 h 2598"/>
                </a:gdLst>
                <a:ahLst/>
                <a:cxnLst>
                  <a:cxn ang="0">
                    <a:pos x="T0" y="T1"/>
                  </a:cxn>
                  <a:cxn ang="0">
                    <a:pos x="T2" y="T3"/>
                  </a:cxn>
                  <a:cxn ang="0">
                    <a:pos x="T4" y="T5"/>
                  </a:cxn>
                  <a:cxn ang="0">
                    <a:pos x="T6" y="T7"/>
                  </a:cxn>
                  <a:cxn ang="0">
                    <a:pos x="T8" y="T9"/>
                  </a:cxn>
                  <a:cxn ang="0">
                    <a:pos x="T10" y="T11"/>
                  </a:cxn>
                  <a:cxn ang="0">
                    <a:pos x="T12" y="T13"/>
                  </a:cxn>
                </a:cxnLst>
                <a:rect l="0" t="0" r="r" b="b"/>
                <a:pathLst>
                  <a:path w="2511" h="2598">
                    <a:moveTo>
                      <a:pt x="103" y="0"/>
                    </a:moveTo>
                    <a:lnTo>
                      <a:pt x="0" y="0"/>
                    </a:lnTo>
                    <a:lnTo>
                      <a:pt x="0" y="2598"/>
                    </a:lnTo>
                    <a:lnTo>
                      <a:pt x="2511" y="2598"/>
                    </a:lnTo>
                    <a:lnTo>
                      <a:pt x="2511" y="2495"/>
                    </a:lnTo>
                    <a:lnTo>
                      <a:pt x="103" y="2495"/>
                    </a:lnTo>
                    <a:lnTo>
                      <a:pt x="103" y="0"/>
                    </a:lnTo>
                    <a:close/>
                  </a:path>
                </a:pathLst>
              </a:cu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206" name="Rectangle 30"/>
              <p:cNvSpPr>
                <a:spLocks noChangeArrowheads="1"/>
              </p:cNvSpPr>
              <p:nvPr/>
            </p:nvSpPr>
            <p:spPr bwMode="auto">
              <a:xfrm>
                <a:off x="5608" y="652"/>
                <a:ext cx="128" cy="87"/>
              </a:xfrm>
              <a:prstGeom prst="rect">
                <a:avLst/>
              </a:prstGeom>
              <a:solidFill>
                <a:srgbClr val="B0C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207" name="Rectangle 31"/>
              <p:cNvSpPr>
                <a:spLocks noChangeArrowheads="1"/>
              </p:cNvSpPr>
              <p:nvPr/>
            </p:nvSpPr>
            <p:spPr bwMode="auto">
              <a:xfrm>
                <a:off x="4959" y="652"/>
                <a:ext cx="519" cy="87"/>
              </a:xfrm>
              <a:prstGeom prst="rect">
                <a:avLst/>
              </a:prstGeom>
              <a:solidFill>
                <a:srgbClr val="B0C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208" name="Freeform 32"/>
              <p:cNvSpPr>
                <a:spLocks/>
              </p:cNvSpPr>
              <p:nvPr/>
            </p:nvSpPr>
            <p:spPr bwMode="auto">
              <a:xfrm>
                <a:off x="1940" y="652"/>
                <a:ext cx="388" cy="87"/>
              </a:xfrm>
              <a:custGeom>
                <a:avLst/>
                <a:gdLst>
                  <a:gd name="T0" fmla="*/ 0 w 388"/>
                  <a:gd name="T1" fmla="*/ 0 h 87"/>
                  <a:gd name="T2" fmla="*/ 0 w 388"/>
                  <a:gd name="T3" fmla="*/ 87 h 87"/>
                  <a:gd name="T4" fmla="*/ 388 w 388"/>
                  <a:gd name="T5" fmla="*/ 87 h 87"/>
                  <a:gd name="T6" fmla="*/ 388 w 388"/>
                  <a:gd name="T7" fmla="*/ 0 h 87"/>
                  <a:gd name="T8" fmla="*/ 345 w 388"/>
                  <a:gd name="T9" fmla="*/ 0 h 87"/>
                  <a:gd name="T10" fmla="*/ 130 w 388"/>
                  <a:gd name="T11" fmla="*/ 0 h 87"/>
                  <a:gd name="T12" fmla="*/ 0 w 388"/>
                  <a:gd name="T13" fmla="*/ 0 h 87"/>
                </a:gdLst>
                <a:ahLst/>
                <a:cxnLst>
                  <a:cxn ang="0">
                    <a:pos x="T0" y="T1"/>
                  </a:cxn>
                  <a:cxn ang="0">
                    <a:pos x="T2" y="T3"/>
                  </a:cxn>
                  <a:cxn ang="0">
                    <a:pos x="T4" y="T5"/>
                  </a:cxn>
                  <a:cxn ang="0">
                    <a:pos x="T6" y="T7"/>
                  </a:cxn>
                  <a:cxn ang="0">
                    <a:pos x="T8" y="T9"/>
                  </a:cxn>
                  <a:cxn ang="0">
                    <a:pos x="T10" y="T11"/>
                  </a:cxn>
                  <a:cxn ang="0">
                    <a:pos x="T12" y="T13"/>
                  </a:cxn>
                </a:cxnLst>
                <a:rect l="0" t="0" r="r" b="b"/>
                <a:pathLst>
                  <a:path w="388" h="87">
                    <a:moveTo>
                      <a:pt x="0" y="0"/>
                    </a:moveTo>
                    <a:lnTo>
                      <a:pt x="0" y="87"/>
                    </a:lnTo>
                    <a:lnTo>
                      <a:pt x="388" y="87"/>
                    </a:lnTo>
                    <a:lnTo>
                      <a:pt x="388" y="0"/>
                    </a:lnTo>
                    <a:lnTo>
                      <a:pt x="345" y="0"/>
                    </a:lnTo>
                    <a:lnTo>
                      <a:pt x="130" y="0"/>
                    </a:lnTo>
                    <a:lnTo>
                      <a:pt x="0" y="0"/>
                    </a:lnTo>
                    <a:close/>
                  </a:path>
                </a:pathLst>
              </a:cu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209" name="Rectangle 33"/>
              <p:cNvSpPr>
                <a:spLocks noChangeArrowheads="1"/>
              </p:cNvSpPr>
              <p:nvPr/>
            </p:nvSpPr>
            <p:spPr bwMode="auto">
              <a:xfrm>
                <a:off x="1940" y="1516"/>
                <a:ext cx="432" cy="86"/>
              </a:xfrm>
              <a:prstGeom prst="rect">
                <a:avLst/>
              </a:prstGeom>
              <a:solidFill>
                <a:srgbClr val="B0C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210" name="Rectangle 34"/>
              <p:cNvSpPr>
                <a:spLocks noChangeArrowheads="1"/>
              </p:cNvSpPr>
              <p:nvPr/>
            </p:nvSpPr>
            <p:spPr bwMode="auto">
              <a:xfrm>
                <a:off x="1940" y="1342"/>
                <a:ext cx="432" cy="87"/>
              </a:xfrm>
              <a:prstGeom prst="rect">
                <a:avLst/>
              </a:prstGeom>
              <a:solidFill>
                <a:srgbClr val="B0C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211" name="Rectangle 35"/>
              <p:cNvSpPr>
                <a:spLocks noChangeArrowheads="1"/>
              </p:cNvSpPr>
              <p:nvPr/>
            </p:nvSpPr>
            <p:spPr bwMode="auto">
              <a:xfrm>
                <a:off x="1940" y="1171"/>
                <a:ext cx="603" cy="86"/>
              </a:xfrm>
              <a:prstGeom prst="rect">
                <a:avLst/>
              </a:prstGeom>
              <a:solidFill>
                <a:srgbClr val="B0C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212" name="Rectangle 36"/>
              <p:cNvSpPr>
                <a:spLocks noChangeArrowheads="1"/>
              </p:cNvSpPr>
              <p:nvPr/>
            </p:nvSpPr>
            <p:spPr bwMode="auto">
              <a:xfrm>
                <a:off x="1940" y="3802"/>
                <a:ext cx="603" cy="86"/>
              </a:xfrm>
              <a:prstGeom prst="rect">
                <a:avLst/>
              </a:prstGeom>
              <a:solidFill>
                <a:srgbClr val="B0C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213" name="Freeform 37"/>
              <p:cNvSpPr>
                <a:spLocks/>
              </p:cNvSpPr>
              <p:nvPr/>
            </p:nvSpPr>
            <p:spPr bwMode="auto">
              <a:xfrm>
                <a:off x="1940" y="3975"/>
                <a:ext cx="345" cy="87"/>
              </a:xfrm>
              <a:custGeom>
                <a:avLst/>
                <a:gdLst>
                  <a:gd name="T0" fmla="*/ 0 w 345"/>
                  <a:gd name="T1" fmla="*/ 0 h 87"/>
                  <a:gd name="T2" fmla="*/ 0 w 345"/>
                  <a:gd name="T3" fmla="*/ 87 h 87"/>
                  <a:gd name="T4" fmla="*/ 345 w 345"/>
                  <a:gd name="T5" fmla="*/ 87 h 87"/>
                  <a:gd name="T6" fmla="*/ 345 w 345"/>
                  <a:gd name="T7" fmla="*/ 0 h 87"/>
                  <a:gd name="T8" fmla="*/ 130 w 345"/>
                  <a:gd name="T9" fmla="*/ 0 h 87"/>
                  <a:gd name="T10" fmla="*/ 0 w 345"/>
                  <a:gd name="T11" fmla="*/ 0 h 87"/>
                </a:gdLst>
                <a:ahLst/>
                <a:cxnLst>
                  <a:cxn ang="0">
                    <a:pos x="T0" y="T1"/>
                  </a:cxn>
                  <a:cxn ang="0">
                    <a:pos x="T2" y="T3"/>
                  </a:cxn>
                  <a:cxn ang="0">
                    <a:pos x="T4" y="T5"/>
                  </a:cxn>
                  <a:cxn ang="0">
                    <a:pos x="T6" y="T7"/>
                  </a:cxn>
                  <a:cxn ang="0">
                    <a:pos x="T8" y="T9"/>
                  </a:cxn>
                  <a:cxn ang="0">
                    <a:pos x="T10" y="T11"/>
                  </a:cxn>
                </a:cxnLst>
                <a:rect l="0" t="0" r="r" b="b"/>
                <a:pathLst>
                  <a:path w="345" h="87">
                    <a:moveTo>
                      <a:pt x="0" y="0"/>
                    </a:moveTo>
                    <a:lnTo>
                      <a:pt x="0" y="87"/>
                    </a:lnTo>
                    <a:lnTo>
                      <a:pt x="345" y="87"/>
                    </a:lnTo>
                    <a:lnTo>
                      <a:pt x="345" y="0"/>
                    </a:lnTo>
                    <a:lnTo>
                      <a:pt x="130" y="0"/>
                    </a:lnTo>
                    <a:lnTo>
                      <a:pt x="0" y="0"/>
                    </a:lnTo>
                    <a:close/>
                  </a:path>
                </a:pathLst>
              </a:cu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214" name="Rectangle 38"/>
              <p:cNvSpPr>
                <a:spLocks noChangeArrowheads="1"/>
              </p:cNvSpPr>
              <p:nvPr/>
            </p:nvSpPr>
            <p:spPr bwMode="auto">
              <a:xfrm>
                <a:off x="1940" y="1687"/>
                <a:ext cx="432" cy="87"/>
              </a:xfrm>
              <a:prstGeom prst="rect">
                <a:avLst/>
              </a:prstGeom>
              <a:solidFill>
                <a:srgbClr val="B0C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215" name="Rectangle 39"/>
              <p:cNvSpPr>
                <a:spLocks noChangeArrowheads="1"/>
              </p:cNvSpPr>
              <p:nvPr/>
            </p:nvSpPr>
            <p:spPr bwMode="auto">
              <a:xfrm>
                <a:off x="1940" y="1860"/>
                <a:ext cx="432" cy="87"/>
              </a:xfrm>
              <a:prstGeom prst="rect">
                <a:avLst/>
              </a:prstGeom>
              <a:solidFill>
                <a:srgbClr val="B0C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216" name="Rectangle 40"/>
              <p:cNvSpPr>
                <a:spLocks noChangeArrowheads="1"/>
              </p:cNvSpPr>
              <p:nvPr/>
            </p:nvSpPr>
            <p:spPr bwMode="auto">
              <a:xfrm>
                <a:off x="2458" y="652"/>
                <a:ext cx="345" cy="87"/>
              </a:xfrm>
              <a:prstGeom prst="rect">
                <a:avLst/>
              </a:prstGeom>
              <a:solidFill>
                <a:srgbClr val="B0C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217" name="Rectangle 41"/>
              <p:cNvSpPr>
                <a:spLocks noChangeArrowheads="1"/>
              </p:cNvSpPr>
              <p:nvPr/>
            </p:nvSpPr>
            <p:spPr bwMode="auto">
              <a:xfrm>
                <a:off x="2931" y="652"/>
                <a:ext cx="261" cy="87"/>
              </a:xfrm>
              <a:prstGeom prst="rect">
                <a:avLst/>
              </a:prstGeom>
              <a:solidFill>
                <a:srgbClr val="B0C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218" name="Freeform 43"/>
              <p:cNvSpPr>
                <a:spLocks/>
              </p:cNvSpPr>
              <p:nvPr/>
            </p:nvSpPr>
            <p:spPr bwMode="auto">
              <a:xfrm>
                <a:off x="1767" y="954"/>
                <a:ext cx="4142" cy="3301"/>
              </a:xfrm>
              <a:custGeom>
                <a:avLst/>
                <a:gdLst>
                  <a:gd name="T0" fmla="*/ 31 w 4142"/>
                  <a:gd name="T1" fmla="*/ 87 h 3301"/>
                  <a:gd name="T2" fmla="*/ 898 w 4142"/>
                  <a:gd name="T3" fmla="*/ 87 h 3301"/>
                  <a:gd name="T4" fmla="*/ 898 w 4142"/>
                  <a:gd name="T5" fmla="*/ 3301 h 3301"/>
                  <a:gd name="T6" fmla="*/ 1001 w 4142"/>
                  <a:gd name="T7" fmla="*/ 3301 h 3301"/>
                  <a:gd name="T8" fmla="*/ 1001 w 4142"/>
                  <a:gd name="T9" fmla="*/ 87 h 3301"/>
                  <a:gd name="T10" fmla="*/ 4142 w 4142"/>
                  <a:gd name="T11" fmla="*/ 87 h 3301"/>
                  <a:gd name="T12" fmla="*/ 4142 w 4142"/>
                  <a:gd name="T13" fmla="*/ 0 h 3301"/>
                  <a:gd name="T14" fmla="*/ 0 w 4142"/>
                  <a:gd name="T15" fmla="*/ 0 h 3301"/>
                  <a:gd name="T16" fmla="*/ 31 w 4142"/>
                  <a:gd name="T17" fmla="*/ 87 h 3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2" h="3301">
                    <a:moveTo>
                      <a:pt x="31" y="87"/>
                    </a:moveTo>
                    <a:lnTo>
                      <a:pt x="898" y="87"/>
                    </a:lnTo>
                    <a:lnTo>
                      <a:pt x="898" y="3301"/>
                    </a:lnTo>
                    <a:lnTo>
                      <a:pt x="1001" y="3301"/>
                    </a:lnTo>
                    <a:lnTo>
                      <a:pt x="1001" y="87"/>
                    </a:lnTo>
                    <a:lnTo>
                      <a:pt x="4142" y="87"/>
                    </a:lnTo>
                    <a:lnTo>
                      <a:pt x="4142" y="0"/>
                    </a:lnTo>
                    <a:lnTo>
                      <a:pt x="0" y="0"/>
                    </a:lnTo>
                    <a:lnTo>
                      <a:pt x="31" y="87"/>
                    </a:lnTo>
                    <a:close/>
                  </a:path>
                </a:pathLst>
              </a:cu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grpSp>
      </p:grpSp>
      <p:grpSp>
        <p:nvGrpSpPr>
          <p:cNvPr id="232" name="Group 231"/>
          <p:cNvGrpSpPr/>
          <p:nvPr/>
        </p:nvGrpSpPr>
        <p:grpSpPr>
          <a:xfrm>
            <a:off x="10400391" y="4077824"/>
            <a:ext cx="1157088" cy="877753"/>
            <a:chOff x="687104" y="1174006"/>
            <a:chExt cx="1939981" cy="1408026"/>
          </a:xfrm>
        </p:grpSpPr>
        <p:pic>
          <p:nvPicPr>
            <p:cNvPr id="233" name="Picture 232" descr="\\psf\Home\Graphic Tank\Nutanix Icons v2-14.png"/>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687104" y="1174006"/>
              <a:ext cx="1939981" cy="1194977"/>
            </a:xfrm>
            <a:prstGeom prst="rect">
              <a:avLst/>
            </a:prstGeom>
            <a:noFill/>
            <a:extLst>
              <a:ext uri="{909E8E84-426E-40DD-AFC4-6F175D3DCCD1}">
                <a14:hiddenFill xmlns:a14="http://schemas.microsoft.com/office/drawing/2010/main">
                  <a:solidFill>
                    <a:srgbClr val="FFFFFF"/>
                  </a:solidFill>
                </a14:hiddenFill>
              </a:ext>
            </a:extLst>
          </p:spPr>
        </p:pic>
        <p:sp>
          <p:nvSpPr>
            <p:cNvPr id="234" name="Rounded Rectangle 233"/>
            <p:cNvSpPr/>
            <p:nvPr/>
          </p:nvSpPr>
          <p:spPr bwMode="gray">
            <a:xfrm>
              <a:off x="1451429" y="1901371"/>
              <a:ext cx="820806" cy="680661"/>
            </a:xfrm>
            <a:prstGeom prst="roundRect">
              <a:avLst>
                <a:gd name="adj" fmla="val 16455"/>
              </a:avLst>
            </a:prstGeom>
            <a:solidFill>
              <a:srgbClr val="B1CC1B"/>
            </a:solidFill>
            <a:ln w="9525" cap="flat" cmpd="sng" algn="ctr">
              <a:noFill/>
              <a:prstDash val="solid"/>
            </a:ln>
            <a:effectLst/>
          </p:spPr>
          <p:txBody>
            <a:bodyPr wrap="none" rtlCol="0" anchor="ctr"/>
            <a:lstStyle/>
            <a:p>
              <a:pPr algn="ctr" defTabSz="913440">
                <a:defRPr/>
              </a:pPr>
              <a:r>
                <a:rPr lang="en-US" sz="1599" kern="0" dirty="0">
                  <a:solidFill>
                    <a:srgbClr val="024393"/>
                  </a:solidFill>
                  <a:latin typeface="Gotham Rounded Book"/>
                  <a:cs typeface="Gotham Rounded Book"/>
                </a:rPr>
                <a:t>VM</a:t>
              </a:r>
            </a:p>
          </p:txBody>
        </p:sp>
      </p:grpSp>
      <p:grpSp>
        <p:nvGrpSpPr>
          <p:cNvPr id="186" name="Group 185"/>
          <p:cNvGrpSpPr/>
          <p:nvPr/>
        </p:nvGrpSpPr>
        <p:grpSpPr>
          <a:xfrm>
            <a:off x="5538343" y="4165889"/>
            <a:ext cx="1115329" cy="738029"/>
            <a:chOff x="7585330" y="5306198"/>
            <a:chExt cx="1116201" cy="738605"/>
          </a:xfrm>
        </p:grpSpPr>
        <p:grpSp>
          <p:nvGrpSpPr>
            <p:cNvPr id="187" name="Group 186"/>
            <p:cNvGrpSpPr/>
            <p:nvPr/>
          </p:nvGrpSpPr>
          <p:grpSpPr>
            <a:xfrm>
              <a:off x="8028558" y="5539299"/>
              <a:ext cx="672973" cy="505504"/>
              <a:chOff x="10650539" y="3035301"/>
              <a:chExt cx="344487" cy="258762"/>
            </a:xfrm>
            <a:effectLst/>
          </p:grpSpPr>
          <p:sp>
            <p:nvSpPr>
              <p:cNvPr id="190" name="Freeform 760"/>
              <p:cNvSpPr>
                <a:spLocks/>
              </p:cNvSpPr>
              <p:nvPr/>
            </p:nvSpPr>
            <p:spPr bwMode="auto">
              <a:xfrm>
                <a:off x="10880726" y="3057526"/>
                <a:ext cx="114300" cy="214313"/>
              </a:xfrm>
              <a:custGeom>
                <a:avLst/>
                <a:gdLst>
                  <a:gd name="T0" fmla="*/ 55 w 58"/>
                  <a:gd name="T1" fmla="*/ 109 h 109"/>
                  <a:gd name="T2" fmla="*/ 58 w 58"/>
                  <a:gd name="T3" fmla="*/ 98 h 109"/>
                  <a:gd name="T4" fmla="*/ 58 w 58"/>
                  <a:gd name="T5" fmla="*/ 11 h 109"/>
                  <a:gd name="T6" fmla="*/ 54 w 58"/>
                  <a:gd name="T7" fmla="*/ 0 h 109"/>
                  <a:gd name="T8" fmla="*/ 0 w 58"/>
                  <a:gd name="T9" fmla="*/ 47 h 109"/>
                  <a:gd name="T10" fmla="*/ 55 w 58"/>
                  <a:gd name="T11" fmla="*/ 109 h 109"/>
                </a:gdLst>
                <a:ahLst/>
                <a:cxnLst>
                  <a:cxn ang="0">
                    <a:pos x="T0" y="T1"/>
                  </a:cxn>
                  <a:cxn ang="0">
                    <a:pos x="T2" y="T3"/>
                  </a:cxn>
                  <a:cxn ang="0">
                    <a:pos x="T4" y="T5"/>
                  </a:cxn>
                  <a:cxn ang="0">
                    <a:pos x="T6" y="T7"/>
                  </a:cxn>
                  <a:cxn ang="0">
                    <a:pos x="T8" y="T9"/>
                  </a:cxn>
                  <a:cxn ang="0">
                    <a:pos x="T10" y="T11"/>
                  </a:cxn>
                </a:cxnLst>
                <a:rect l="0" t="0" r="r" b="b"/>
                <a:pathLst>
                  <a:path w="58" h="109">
                    <a:moveTo>
                      <a:pt x="55" y="109"/>
                    </a:moveTo>
                    <a:cubicBezTo>
                      <a:pt x="57" y="106"/>
                      <a:pt x="58" y="102"/>
                      <a:pt x="58" y="98"/>
                    </a:cubicBezTo>
                    <a:cubicBezTo>
                      <a:pt x="58" y="11"/>
                      <a:pt x="58" y="11"/>
                      <a:pt x="58" y="11"/>
                    </a:cubicBezTo>
                    <a:cubicBezTo>
                      <a:pt x="58" y="7"/>
                      <a:pt x="56" y="3"/>
                      <a:pt x="54" y="0"/>
                    </a:cubicBezTo>
                    <a:cubicBezTo>
                      <a:pt x="0" y="47"/>
                      <a:pt x="0" y="47"/>
                      <a:pt x="0" y="47"/>
                    </a:cubicBezTo>
                    <a:lnTo>
                      <a:pt x="55" y="109"/>
                    </a:ln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191" name="Freeform 761"/>
              <p:cNvSpPr>
                <a:spLocks/>
              </p:cNvSpPr>
              <p:nvPr/>
            </p:nvSpPr>
            <p:spPr bwMode="auto">
              <a:xfrm>
                <a:off x="10674351" y="3035301"/>
                <a:ext cx="296863" cy="136525"/>
              </a:xfrm>
              <a:custGeom>
                <a:avLst/>
                <a:gdLst>
                  <a:gd name="T0" fmla="*/ 0 w 151"/>
                  <a:gd name="T1" fmla="*/ 3 h 69"/>
                  <a:gd name="T2" fmla="*/ 75 w 151"/>
                  <a:gd name="T3" fmla="*/ 69 h 69"/>
                  <a:gd name="T4" fmla="*/ 151 w 151"/>
                  <a:gd name="T5" fmla="*/ 3 h 69"/>
                  <a:gd name="T6" fmla="*/ 141 w 151"/>
                  <a:gd name="T7" fmla="*/ 0 h 69"/>
                  <a:gd name="T8" fmla="*/ 10 w 151"/>
                  <a:gd name="T9" fmla="*/ 0 h 69"/>
                  <a:gd name="T10" fmla="*/ 0 w 151"/>
                  <a:gd name="T11" fmla="*/ 3 h 69"/>
                </a:gdLst>
                <a:ahLst/>
                <a:cxnLst>
                  <a:cxn ang="0">
                    <a:pos x="T0" y="T1"/>
                  </a:cxn>
                  <a:cxn ang="0">
                    <a:pos x="T2" y="T3"/>
                  </a:cxn>
                  <a:cxn ang="0">
                    <a:pos x="T4" y="T5"/>
                  </a:cxn>
                  <a:cxn ang="0">
                    <a:pos x="T6" y="T7"/>
                  </a:cxn>
                  <a:cxn ang="0">
                    <a:pos x="T8" y="T9"/>
                  </a:cxn>
                  <a:cxn ang="0">
                    <a:pos x="T10" y="T11"/>
                  </a:cxn>
                </a:cxnLst>
                <a:rect l="0" t="0" r="r" b="b"/>
                <a:pathLst>
                  <a:path w="151" h="69">
                    <a:moveTo>
                      <a:pt x="0" y="3"/>
                    </a:moveTo>
                    <a:cubicBezTo>
                      <a:pt x="75" y="69"/>
                      <a:pt x="75" y="69"/>
                      <a:pt x="75" y="69"/>
                    </a:cubicBezTo>
                    <a:cubicBezTo>
                      <a:pt x="151" y="3"/>
                      <a:pt x="151" y="3"/>
                      <a:pt x="151" y="3"/>
                    </a:cubicBezTo>
                    <a:cubicBezTo>
                      <a:pt x="148" y="1"/>
                      <a:pt x="145" y="0"/>
                      <a:pt x="141" y="0"/>
                    </a:cubicBezTo>
                    <a:cubicBezTo>
                      <a:pt x="10" y="0"/>
                      <a:pt x="10" y="0"/>
                      <a:pt x="10" y="0"/>
                    </a:cubicBezTo>
                    <a:cubicBezTo>
                      <a:pt x="6" y="0"/>
                      <a:pt x="3" y="1"/>
                      <a:pt x="0" y="3"/>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192" name="Freeform 762"/>
              <p:cNvSpPr>
                <a:spLocks/>
              </p:cNvSpPr>
              <p:nvPr/>
            </p:nvSpPr>
            <p:spPr bwMode="auto">
              <a:xfrm>
                <a:off x="10672764" y="3163888"/>
                <a:ext cx="300038" cy="130175"/>
              </a:xfrm>
              <a:custGeom>
                <a:avLst/>
                <a:gdLst>
                  <a:gd name="T0" fmla="*/ 142 w 153"/>
                  <a:gd name="T1" fmla="*/ 66 h 66"/>
                  <a:gd name="T2" fmla="*/ 153 w 153"/>
                  <a:gd name="T3" fmla="*/ 63 h 66"/>
                  <a:gd name="T4" fmla="*/ 98 w 153"/>
                  <a:gd name="T5" fmla="*/ 0 h 66"/>
                  <a:gd name="T6" fmla="*/ 80 w 153"/>
                  <a:gd name="T7" fmla="*/ 16 h 66"/>
                  <a:gd name="T8" fmla="*/ 76 w 153"/>
                  <a:gd name="T9" fmla="*/ 17 h 66"/>
                  <a:gd name="T10" fmla="*/ 73 w 153"/>
                  <a:gd name="T11" fmla="*/ 16 h 66"/>
                  <a:gd name="T12" fmla="*/ 55 w 153"/>
                  <a:gd name="T13" fmla="*/ 0 h 66"/>
                  <a:gd name="T14" fmla="*/ 0 w 153"/>
                  <a:gd name="T15" fmla="*/ 63 h 66"/>
                  <a:gd name="T16" fmla="*/ 11 w 153"/>
                  <a:gd name="T17" fmla="*/ 66 h 66"/>
                  <a:gd name="T18" fmla="*/ 142 w 153"/>
                  <a:gd name="T1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66">
                    <a:moveTo>
                      <a:pt x="142" y="66"/>
                    </a:moveTo>
                    <a:cubicBezTo>
                      <a:pt x="146" y="66"/>
                      <a:pt x="150" y="65"/>
                      <a:pt x="153" y="63"/>
                    </a:cubicBezTo>
                    <a:cubicBezTo>
                      <a:pt x="98" y="0"/>
                      <a:pt x="98" y="0"/>
                      <a:pt x="98" y="0"/>
                    </a:cubicBezTo>
                    <a:cubicBezTo>
                      <a:pt x="80" y="16"/>
                      <a:pt x="80" y="16"/>
                      <a:pt x="80" y="16"/>
                    </a:cubicBezTo>
                    <a:cubicBezTo>
                      <a:pt x="79" y="17"/>
                      <a:pt x="78" y="17"/>
                      <a:pt x="76" y="17"/>
                    </a:cubicBezTo>
                    <a:cubicBezTo>
                      <a:pt x="75" y="17"/>
                      <a:pt x="74" y="17"/>
                      <a:pt x="73" y="16"/>
                    </a:cubicBezTo>
                    <a:cubicBezTo>
                      <a:pt x="55" y="0"/>
                      <a:pt x="55" y="0"/>
                      <a:pt x="55" y="0"/>
                    </a:cubicBezTo>
                    <a:cubicBezTo>
                      <a:pt x="0" y="63"/>
                      <a:pt x="0" y="63"/>
                      <a:pt x="0" y="63"/>
                    </a:cubicBezTo>
                    <a:cubicBezTo>
                      <a:pt x="3" y="65"/>
                      <a:pt x="7" y="66"/>
                      <a:pt x="11" y="66"/>
                    </a:cubicBezTo>
                    <a:lnTo>
                      <a:pt x="142" y="66"/>
                    </a:ln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193" name="Freeform 763"/>
              <p:cNvSpPr>
                <a:spLocks/>
              </p:cNvSpPr>
              <p:nvPr/>
            </p:nvSpPr>
            <p:spPr bwMode="auto">
              <a:xfrm>
                <a:off x="10650539" y="3057526"/>
                <a:ext cx="114300" cy="214313"/>
              </a:xfrm>
              <a:custGeom>
                <a:avLst/>
                <a:gdLst>
                  <a:gd name="T0" fmla="*/ 0 w 58"/>
                  <a:gd name="T1" fmla="*/ 11 h 109"/>
                  <a:gd name="T2" fmla="*/ 0 w 58"/>
                  <a:gd name="T3" fmla="*/ 98 h 109"/>
                  <a:gd name="T4" fmla="*/ 3 w 58"/>
                  <a:gd name="T5" fmla="*/ 109 h 109"/>
                  <a:gd name="T6" fmla="*/ 58 w 58"/>
                  <a:gd name="T7" fmla="*/ 47 h 109"/>
                  <a:gd name="T8" fmla="*/ 4 w 58"/>
                  <a:gd name="T9" fmla="*/ 0 h 109"/>
                  <a:gd name="T10" fmla="*/ 0 w 58"/>
                  <a:gd name="T11" fmla="*/ 11 h 109"/>
                </a:gdLst>
                <a:ahLst/>
                <a:cxnLst>
                  <a:cxn ang="0">
                    <a:pos x="T0" y="T1"/>
                  </a:cxn>
                  <a:cxn ang="0">
                    <a:pos x="T2" y="T3"/>
                  </a:cxn>
                  <a:cxn ang="0">
                    <a:pos x="T4" y="T5"/>
                  </a:cxn>
                  <a:cxn ang="0">
                    <a:pos x="T6" y="T7"/>
                  </a:cxn>
                  <a:cxn ang="0">
                    <a:pos x="T8" y="T9"/>
                  </a:cxn>
                  <a:cxn ang="0">
                    <a:pos x="T10" y="T11"/>
                  </a:cxn>
                </a:cxnLst>
                <a:rect l="0" t="0" r="r" b="b"/>
                <a:pathLst>
                  <a:path w="58" h="109">
                    <a:moveTo>
                      <a:pt x="0" y="11"/>
                    </a:moveTo>
                    <a:cubicBezTo>
                      <a:pt x="0" y="98"/>
                      <a:pt x="0" y="98"/>
                      <a:pt x="0" y="98"/>
                    </a:cubicBezTo>
                    <a:cubicBezTo>
                      <a:pt x="0" y="102"/>
                      <a:pt x="1" y="106"/>
                      <a:pt x="3" y="109"/>
                    </a:cubicBezTo>
                    <a:cubicBezTo>
                      <a:pt x="58" y="47"/>
                      <a:pt x="58" y="47"/>
                      <a:pt x="58" y="47"/>
                    </a:cubicBezTo>
                    <a:cubicBezTo>
                      <a:pt x="4" y="0"/>
                      <a:pt x="4" y="0"/>
                      <a:pt x="4" y="0"/>
                    </a:cubicBezTo>
                    <a:cubicBezTo>
                      <a:pt x="2" y="3"/>
                      <a:pt x="0" y="7"/>
                      <a:pt x="0" y="11"/>
                    </a:cubicBezTo>
                    <a:close/>
                  </a:path>
                </a:pathLst>
              </a:custGeom>
              <a:solidFill>
                <a:srgbClr val="024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grpSp>
        <p:sp>
          <p:nvSpPr>
            <p:cNvPr id="188" name="Freeform 10"/>
            <p:cNvSpPr>
              <a:spLocks/>
            </p:cNvSpPr>
            <p:nvPr/>
          </p:nvSpPr>
          <p:spPr bwMode="auto">
            <a:xfrm>
              <a:off x="7585330" y="5306198"/>
              <a:ext cx="563969" cy="440429"/>
            </a:xfrm>
            <a:custGeom>
              <a:avLst/>
              <a:gdLst>
                <a:gd name="T0" fmla="*/ 5117 w 5117"/>
                <a:gd name="T1" fmla="*/ 2125 h 3997"/>
                <a:gd name="T2" fmla="*/ 5117 w 5117"/>
                <a:gd name="T3" fmla="*/ 853 h 3997"/>
                <a:gd name="T4" fmla="*/ 4264 w 5117"/>
                <a:gd name="T5" fmla="*/ 0 h 3997"/>
                <a:gd name="T6" fmla="*/ 853 w 5117"/>
                <a:gd name="T7" fmla="*/ 0 h 3997"/>
                <a:gd name="T8" fmla="*/ 0 w 5117"/>
                <a:gd name="T9" fmla="*/ 853 h 3997"/>
                <a:gd name="T10" fmla="*/ 0 w 5117"/>
                <a:gd name="T11" fmla="*/ 2125 h 3997"/>
                <a:gd name="T12" fmla="*/ 802 w 5117"/>
                <a:gd name="T13" fmla="*/ 2976 h 3997"/>
                <a:gd name="T14" fmla="*/ 802 w 5117"/>
                <a:gd name="T15" fmla="*/ 3813 h 3997"/>
                <a:gd name="T16" fmla="*/ 914 w 5117"/>
                <a:gd name="T17" fmla="*/ 3982 h 3997"/>
                <a:gd name="T18" fmla="*/ 985 w 5117"/>
                <a:gd name="T19" fmla="*/ 3997 h 3997"/>
                <a:gd name="T20" fmla="*/ 1114 w 5117"/>
                <a:gd name="T21" fmla="*/ 3944 h 3997"/>
                <a:gd name="T22" fmla="*/ 2096 w 5117"/>
                <a:gd name="T23" fmla="*/ 2978 h 3997"/>
                <a:gd name="T24" fmla="*/ 4264 w 5117"/>
                <a:gd name="T25" fmla="*/ 2978 h 3997"/>
                <a:gd name="T26" fmla="*/ 5117 w 5117"/>
                <a:gd name="T27" fmla="*/ 2125 h 3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7" h="3997">
                  <a:moveTo>
                    <a:pt x="5117" y="2125"/>
                  </a:moveTo>
                  <a:lnTo>
                    <a:pt x="5117" y="853"/>
                  </a:lnTo>
                  <a:cubicBezTo>
                    <a:pt x="5117" y="382"/>
                    <a:pt x="4735" y="0"/>
                    <a:pt x="4264" y="0"/>
                  </a:cubicBezTo>
                  <a:lnTo>
                    <a:pt x="853" y="0"/>
                  </a:lnTo>
                  <a:cubicBezTo>
                    <a:pt x="382" y="0"/>
                    <a:pt x="0" y="382"/>
                    <a:pt x="0" y="853"/>
                  </a:cubicBezTo>
                  <a:lnTo>
                    <a:pt x="0" y="2125"/>
                  </a:lnTo>
                  <a:cubicBezTo>
                    <a:pt x="0" y="2579"/>
                    <a:pt x="354" y="2950"/>
                    <a:pt x="802" y="2976"/>
                  </a:cubicBezTo>
                  <a:lnTo>
                    <a:pt x="802" y="3813"/>
                  </a:lnTo>
                  <a:cubicBezTo>
                    <a:pt x="802" y="3887"/>
                    <a:pt x="846" y="3954"/>
                    <a:pt x="914" y="3982"/>
                  </a:cubicBezTo>
                  <a:cubicBezTo>
                    <a:pt x="937" y="3992"/>
                    <a:pt x="961" y="3997"/>
                    <a:pt x="985" y="3997"/>
                  </a:cubicBezTo>
                  <a:cubicBezTo>
                    <a:pt x="1032" y="3997"/>
                    <a:pt x="1079" y="3978"/>
                    <a:pt x="1114" y="3944"/>
                  </a:cubicBezTo>
                  <a:lnTo>
                    <a:pt x="2096" y="2978"/>
                  </a:lnTo>
                  <a:lnTo>
                    <a:pt x="4264" y="2978"/>
                  </a:lnTo>
                  <a:cubicBezTo>
                    <a:pt x="4735" y="2978"/>
                    <a:pt x="5117" y="2596"/>
                    <a:pt x="5117" y="2125"/>
                  </a:cubicBezTo>
                  <a:close/>
                </a:path>
              </a:pathLst>
            </a:custGeom>
            <a:solidFill>
              <a:schemeClr val="bg1"/>
            </a:solidFill>
            <a:ln w="28575">
              <a:solidFill>
                <a:schemeClr val="bg1"/>
              </a:solidFill>
              <a:round/>
              <a:headEnd/>
              <a:tailEnd/>
            </a:ln>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sp>
          <p:nvSpPr>
            <p:cNvPr id="189" name="Freeform 10"/>
            <p:cNvSpPr>
              <a:spLocks/>
            </p:cNvSpPr>
            <p:nvPr/>
          </p:nvSpPr>
          <p:spPr bwMode="auto">
            <a:xfrm>
              <a:off x="7585330" y="5306198"/>
              <a:ext cx="563969" cy="440429"/>
            </a:xfrm>
            <a:custGeom>
              <a:avLst/>
              <a:gdLst>
                <a:gd name="T0" fmla="*/ 5117 w 5117"/>
                <a:gd name="T1" fmla="*/ 2125 h 3997"/>
                <a:gd name="T2" fmla="*/ 5117 w 5117"/>
                <a:gd name="T3" fmla="*/ 853 h 3997"/>
                <a:gd name="T4" fmla="*/ 4264 w 5117"/>
                <a:gd name="T5" fmla="*/ 0 h 3997"/>
                <a:gd name="T6" fmla="*/ 853 w 5117"/>
                <a:gd name="T7" fmla="*/ 0 h 3997"/>
                <a:gd name="T8" fmla="*/ 0 w 5117"/>
                <a:gd name="T9" fmla="*/ 853 h 3997"/>
                <a:gd name="T10" fmla="*/ 0 w 5117"/>
                <a:gd name="T11" fmla="*/ 2125 h 3997"/>
                <a:gd name="T12" fmla="*/ 802 w 5117"/>
                <a:gd name="T13" fmla="*/ 2976 h 3997"/>
                <a:gd name="T14" fmla="*/ 802 w 5117"/>
                <a:gd name="T15" fmla="*/ 3813 h 3997"/>
                <a:gd name="T16" fmla="*/ 914 w 5117"/>
                <a:gd name="T17" fmla="*/ 3982 h 3997"/>
                <a:gd name="T18" fmla="*/ 985 w 5117"/>
                <a:gd name="T19" fmla="*/ 3997 h 3997"/>
                <a:gd name="T20" fmla="*/ 1114 w 5117"/>
                <a:gd name="T21" fmla="*/ 3944 h 3997"/>
                <a:gd name="T22" fmla="*/ 2096 w 5117"/>
                <a:gd name="T23" fmla="*/ 2978 h 3997"/>
                <a:gd name="T24" fmla="*/ 4264 w 5117"/>
                <a:gd name="T25" fmla="*/ 2978 h 3997"/>
                <a:gd name="T26" fmla="*/ 5117 w 5117"/>
                <a:gd name="T27" fmla="*/ 2125 h 3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7" h="3997">
                  <a:moveTo>
                    <a:pt x="5117" y="2125"/>
                  </a:moveTo>
                  <a:lnTo>
                    <a:pt x="5117" y="853"/>
                  </a:lnTo>
                  <a:cubicBezTo>
                    <a:pt x="5117" y="382"/>
                    <a:pt x="4735" y="0"/>
                    <a:pt x="4264" y="0"/>
                  </a:cubicBezTo>
                  <a:lnTo>
                    <a:pt x="853" y="0"/>
                  </a:lnTo>
                  <a:cubicBezTo>
                    <a:pt x="382" y="0"/>
                    <a:pt x="0" y="382"/>
                    <a:pt x="0" y="853"/>
                  </a:cubicBezTo>
                  <a:lnTo>
                    <a:pt x="0" y="2125"/>
                  </a:lnTo>
                  <a:cubicBezTo>
                    <a:pt x="0" y="2579"/>
                    <a:pt x="354" y="2950"/>
                    <a:pt x="802" y="2976"/>
                  </a:cubicBezTo>
                  <a:lnTo>
                    <a:pt x="802" y="3813"/>
                  </a:lnTo>
                  <a:cubicBezTo>
                    <a:pt x="802" y="3887"/>
                    <a:pt x="846" y="3954"/>
                    <a:pt x="914" y="3982"/>
                  </a:cubicBezTo>
                  <a:cubicBezTo>
                    <a:pt x="937" y="3992"/>
                    <a:pt x="961" y="3997"/>
                    <a:pt x="985" y="3997"/>
                  </a:cubicBezTo>
                  <a:cubicBezTo>
                    <a:pt x="1032" y="3997"/>
                    <a:pt x="1079" y="3978"/>
                    <a:pt x="1114" y="3944"/>
                  </a:cubicBezTo>
                  <a:lnTo>
                    <a:pt x="2096" y="2978"/>
                  </a:lnTo>
                  <a:lnTo>
                    <a:pt x="4264" y="2978"/>
                  </a:lnTo>
                  <a:cubicBezTo>
                    <a:pt x="4735" y="2978"/>
                    <a:pt x="5117" y="2596"/>
                    <a:pt x="5117" y="2125"/>
                  </a:cubicBezTo>
                  <a:close/>
                </a:path>
              </a:pathLst>
            </a:custGeom>
            <a:solidFill>
              <a:srgbClr val="B0C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799">
                <a:solidFill>
                  <a:srgbClr val="4C4C4E"/>
                </a:solidFill>
              </a:endParaRPr>
            </a:p>
          </p:txBody>
        </p:sp>
      </p:grpSp>
      <p:sp>
        <p:nvSpPr>
          <p:cNvPr id="194" name="TextBox 193"/>
          <p:cNvSpPr txBox="1"/>
          <p:nvPr/>
        </p:nvSpPr>
        <p:spPr>
          <a:xfrm>
            <a:off x="196650" y="5165271"/>
            <a:ext cx="2017477" cy="953294"/>
          </a:xfrm>
          <a:prstGeom prst="rect">
            <a:avLst/>
          </a:prstGeom>
          <a:noFill/>
        </p:spPr>
        <p:txBody>
          <a:bodyPr wrap="square" lIns="121759" tIns="60878" rIns="121759" bIns="60878" rtlCol="0">
            <a:spAutoFit/>
          </a:bodyPr>
          <a:lstStyle/>
          <a:p>
            <a:pPr algn="ctr"/>
            <a:r>
              <a:rPr lang="en-US" sz="1799" dirty="0">
                <a:solidFill>
                  <a:srgbClr val="76787A"/>
                </a:solidFill>
                <a:latin typeface="Gotham Rounded Bold" pitchFamily="50" charset="0"/>
                <a:cs typeface="Gotham Rounded Book"/>
              </a:rPr>
              <a:t>Business </a:t>
            </a:r>
            <a:br>
              <a:rPr lang="en-US" sz="1799" dirty="0">
                <a:solidFill>
                  <a:srgbClr val="76787A"/>
                </a:solidFill>
                <a:latin typeface="Gotham Rounded Bold" pitchFamily="50" charset="0"/>
                <a:cs typeface="Gotham Rounded Book"/>
              </a:rPr>
            </a:br>
            <a:r>
              <a:rPr lang="en-US" sz="1799" dirty="0">
                <a:solidFill>
                  <a:srgbClr val="76787A"/>
                </a:solidFill>
                <a:latin typeface="Gotham Rounded Bold" pitchFamily="50" charset="0"/>
                <a:cs typeface="Gotham Rounded Book"/>
              </a:rPr>
              <a:t>Critical Applications</a:t>
            </a:r>
          </a:p>
        </p:txBody>
      </p:sp>
      <p:sp>
        <p:nvSpPr>
          <p:cNvPr id="197" name="Rectangle 196"/>
          <p:cNvSpPr/>
          <p:nvPr/>
        </p:nvSpPr>
        <p:spPr>
          <a:xfrm>
            <a:off x="5225255" y="5124388"/>
            <a:ext cx="2116500" cy="953294"/>
          </a:xfrm>
          <a:prstGeom prst="rect">
            <a:avLst/>
          </a:prstGeom>
        </p:spPr>
        <p:txBody>
          <a:bodyPr wrap="square" lIns="121759" tIns="60878" rIns="121759" bIns="60878">
            <a:spAutoFit/>
          </a:bodyPr>
          <a:lstStyle/>
          <a:p>
            <a:pPr algn="ctr"/>
            <a:r>
              <a:rPr lang="en-US" sz="1799" dirty="0">
                <a:solidFill>
                  <a:srgbClr val="76787A"/>
                </a:solidFill>
                <a:latin typeface="Gotham Rounded Bold" pitchFamily="50" charset="0"/>
                <a:cs typeface="Gotham Rounded Book"/>
              </a:rPr>
              <a:t>Messaging, Collaboration </a:t>
            </a:r>
          </a:p>
          <a:p>
            <a:pPr algn="ctr"/>
            <a:r>
              <a:rPr lang="en-US" sz="1799" dirty="0">
                <a:solidFill>
                  <a:srgbClr val="76787A"/>
                </a:solidFill>
                <a:latin typeface="Gotham Rounded Bold" pitchFamily="50" charset="0"/>
                <a:cs typeface="Gotham Rounded Book"/>
              </a:rPr>
              <a:t>and UC</a:t>
            </a:r>
            <a:endParaRPr lang="en-US" sz="1799" dirty="0">
              <a:solidFill>
                <a:srgbClr val="76787A"/>
              </a:solidFill>
              <a:latin typeface="Gotham Rounded Bold" pitchFamily="50" charset="0"/>
            </a:endParaRPr>
          </a:p>
        </p:txBody>
      </p:sp>
      <p:pic>
        <p:nvPicPr>
          <p:cNvPr id="229" name="Picture 22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228382" y="6064817"/>
            <a:ext cx="846830" cy="285798"/>
          </a:xfrm>
          <a:prstGeom prst="rect">
            <a:avLst/>
          </a:prstGeom>
        </p:spPr>
      </p:pic>
      <p:pic>
        <p:nvPicPr>
          <p:cNvPr id="230" name="Picture 229"/>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333766" y="6284967"/>
            <a:ext cx="607733" cy="339681"/>
          </a:xfrm>
          <a:prstGeom prst="rect">
            <a:avLst/>
          </a:prstGeom>
        </p:spPr>
      </p:pic>
      <p:pic>
        <p:nvPicPr>
          <p:cNvPr id="181" name="Picture 180"/>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279499" y="5645197"/>
            <a:ext cx="373790" cy="367308"/>
          </a:xfrm>
          <a:prstGeom prst="rect">
            <a:avLst/>
          </a:prstGeom>
        </p:spPr>
      </p:pic>
      <p:pic>
        <p:nvPicPr>
          <p:cNvPr id="182" name="Picture 18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55534" y="6071429"/>
            <a:ext cx="569310" cy="92572"/>
          </a:xfrm>
          <a:prstGeom prst="rect">
            <a:avLst/>
          </a:prstGeom>
        </p:spPr>
      </p:pic>
      <p:pic>
        <p:nvPicPr>
          <p:cNvPr id="183" name="Picture 182"/>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7730496" y="5669210"/>
            <a:ext cx="371650" cy="311964"/>
          </a:xfrm>
          <a:prstGeom prst="rect">
            <a:avLst/>
          </a:prstGeom>
        </p:spPr>
      </p:pic>
      <p:pic>
        <p:nvPicPr>
          <p:cNvPr id="184" name="Picture 183"/>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437130" y="6219243"/>
            <a:ext cx="575841" cy="203156"/>
          </a:xfrm>
          <a:prstGeom prst="rect">
            <a:avLst/>
          </a:prstGeom>
        </p:spPr>
      </p:pic>
    </p:spTree>
    <p:extLst>
      <p:ext uri="{BB962C8B-B14F-4D97-AF65-F5344CB8AC3E}">
        <p14:creationId xmlns:p14="http://schemas.microsoft.com/office/powerpoint/2010/main" val="22790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p:cNvGraphicFramePr/>
          <p:nvPr>
            <p:extLst/>
          </p:nvPr>
        </p:nvGraphicFramePr>
        <p:xfrm>
          <a:off x="3122239" y="1437731"/>
          <a:ext cx="5622280" cy="444859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909166" y="695643"/>
            <a:ext cx="10845934" cy="431030"/>
          </a:xfrm>
        </p:spPr>
        <p:txBody>
          <a:bodyPr/>
          <a:lstStyle/>
          <a:p>
            <a:r>
              <a:rPr lang="en-US" dirty="0"/>
              <a:t>Why Not AWS For All Workloads?</a:t>
            </a:r>
          </a:p>
        </p:txBody>
      </p:sp>
      <p:sp>
        <p:nvSpPr>
          <p:cNvPr id="10" name="Rectangle 9"/>
          <p:cNvSpPr/>
          <p:nvPr/>
        </p:nvSpPr>
        <p:spPr>
          <a:xfrm>
            <a:off x="8114151" y="3519802"/>
            <a:ext cx="4101590" cy="492182"/>
          </a:xfrm>
          <a:prstGeom prst="rect">
            <a:avLst/>
          </a:prstGeom>
        </p:spPr>
        <p:txBody>
          <a:bodyPr wrap="square" lIns="121854" tIns="60926" rIns="121854" bIns="60926">
            <a:spAutoFit/>
          </a:bodyPr>
          <a:lstStyle/>
          <a:p>
            <a:pPr algn="ctr">
              <a:spcBef>
                <a:spcPts val="800"/>
              </a:spcBef>
            </a:pPr>
            <a:r>
              <a:rPr lang="en-US" sz="2399" dirty="0">
                <a:solidFill>
                  <a:schemeClr val="accent1"/>
                </a:solidFill>
                <a:latin typeface="+mj-lt"/>
                <a:cs typeface="Arial" pitchFamily="34" charset="0"/>
              </a:rPr>
              <a:t>Predictable Workloads</a:t>
            </a:r>
          </a:p>
        </p:txBody>
      </p:sp>
      <p:sp>
        <p:nvSpPr>
          <p:cNvPr id="15" name="Rectangle 14"/>
          <p:cNvSpPr/>
          <p:nvPr/>
        </p:nvSpPr>
        <p:spPr>
          <a:xfrm>
            <a:off x="382915" y="2448089"/>
            <a:ext cx="2993920" cy="492182"/>
          </a:xfrm>
          <a:prstGeom prst="rect">
            <a:avLst/>
          </a:prstGeom>
        </p:spPr>
        <p:txBody>
          <a:bodyPr wrap="square" lIns="121854" tIns="60926" rIns="121854" bIns="60926">
            <a:spAutoFit/>
          </a:bodyPr>
          <a:lstStyle/>
          <a:p>
            <a:pPr algn="ctr">
              <a:spcBef>
                <a:spcPts val="800"/>
              </a:spcBef>
            </a:pPr>
            <a:r>
              <a:rPr lang="en-US" sz="2399" dirty="0">
                <a:solidFill>
                  <a:srgbClr val="B0D235"/>
                </a:solidFill>
                <a:latin typeface="+mj-lt"/>
                <a:cs typeface="Arial" pitchFamily="34" charset="0"/>
              </a:rPr>
              <a:t>Elastic Workloads</a:t>
            </a:r>
          </a:p>
        </p:txBody>
      </p:sp>
      <p:sp>
        <p:nvSpPr>
          <p:cNvPr id="16" name="Freeform 15"/>
          <p:cNvSpPr/>
          <p:nvPr/>
        </p:nvSpPr>
        <p:spPr>
          <a:xfrm rot="21240278">
            <a:off x="8510665" y="3004217"/>
            <a:ext cx="2998840" cy="176815"/>
          </a:xfrm>
          <a:custGeom>
            <a:avLst/>
            <a:gdLst>
              <a:gd name="connsiteX0" fmla="*/ 0 w 3052916"/>
              <a:gd name="connsiteY0" fmla="*/ 125429 h 177048"/>
              <a:gd name="connsiteX1" fmla="*/ 453513 w 3052916"/>
              <a:gd name="connsiteY1" fmla="*/ 68 h 177048"/>
              <a:gd name="connsiteX2" fmla="*/ 969707 w 3052916"/>
              <a:gd name="connsiteY2" fmla="*/ 140177 h 177048"/>
              <a:gd name="connsiteX3" fmla="*/ 1533832 w 3052916"/>
              <a:gd name="connsiteY3" fmla="*/ 44313 h 177048"/>
              <a:gd name="connsiteX4" fmla="*/ 2013155 w 3052916"/>
              <a:gd name="connsiteY4" fmla="*/ 169674 h 177048"/>
              <a:gd name="connsiteX5" fmla="*/ 2514600 w 3052916"/>
              <a:gd name="connsiteY5" fmla="*/ 36939 h 177048"/>
              <a:gd name="connsiteX6" fmla="*/ 3052916 w 3052916"/>
              <a:gd name="connsiteY6" fmla="*/ 177048 h 177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2916" h="177048">
                <a:moveTo>
                  <a:pt x="0" y="125429"/>
                </a:moveTo>
                <a:cubicBezTo>
                  <a:pt x="145947" y="61519"/>
                  <a:pt x="291895" y="-2390"/>
                  <a:pt x="453513" y="68"/>
                </a:cubicBezTo>
                <a:cubicBezTo>
                  <a:pt x="615131" y="2526"/>
                  <a:pt x="789654" y="132803"/>
                  <a:pt x="969707" y="140177"/>
                </a:cubicBezTo>
                <a:cubicBezTo>
                  <a:pt x="1149760" y="147551"/>
                  <a:pt x="1359924" y="39397"/>
                  <a:pt x="1533832" y="44313"/>
                </a:cubicBezTo>
                <a:cubicBezTo>
                  <a:pt x="1707740" y="49229"/>
                  <a:pt x="1849694" y="170903"/>
                  <a:pt x="2013155" y="169674"/>
                </a:cubicBezTo>
                <a:cubicBezTo>
                  <a:pt x="2176616" y="168445"/>
                  <a:pt x="2341307" y="35710"/>
                  <a:pt x="2514600" y="36939"/>
                </a:cubicBezTo>
                <a:cubicBezTo>
                  <a:pt x="2687893" y="38168"/>
                  <a:pt x="2870404" y="107608"/>
                  <a:pt x="3052916" y="177048"/>
                </a:cubicBezTo>
              </a:path>
            </a:pathLst>
          </a:custGeom>
          <a:ln w="28575" cap="rnd">
            <a:bevel/>
          </a:ln>
          <a:effectLst/>
        </p:spPr>
        <p:style>
          <a:lnRef idx="2">
            <a:schemeClr val="accent1"/>
          </a:lnRef>
          <a:fillRef idx="0">
            <a:schemeClr val="accent1"/>
          </a:fillRef>
          <a:effectRef idx="1">
            <a:schemeClr val="accent1"/>
          </a:effectRef>
          <a:fontRef idx="minor">
            <a:schemeClr val="tx1"/>
          </a:fontRef>
        </p:style>
        <p:txBody>
          <a:bodyPr lIns="121854" tIns="60926" rIns="121854" bIns="60926" spcCol="0" rtlCol="0" anchor="ctr"/>
          <a:lstStyle/>
          <a:p>
            <a:pPr algn="ctr"/>
            <a:endParaRPr lang="en-US" sz="1799"/>
          </a:p>
        </p:txBody>
      </p:sp>
      <p:sp>
        <p:nvSpPr>
          <p:cNvPr id="17" name="Freeform 16"/>
          <p:cNvSpPr/>
          <p:nvPr/>
        </p:nvSpPr>
        <p:spPr>
          <a:xfrm>
            <a:off x="495712" y="1290345"/>
            <a:ext cx="3067665" cy="1109439"/>
          </a:xfrm>
          <a:custGeom>
            <a:avLst/>
            <a:gdLst>
              <a:gd name="connsiteX0" fmla="*/ 0 w 1769806"/>
              <a:gd name="connsiteY0" fmla="*/ 597310 h 848032"/>
              <a:gd name="connsiteX1" fmla="*/ 103239 w 1769806"/>
              <a:gd name="connsiteY1" fmla="*/ 427703 h 848032"/>
              <a:gd name="connsiteX2" fmla="*/ 176980 w 1769806"/>
              <a:gd name="connsiteY2" fmla="*/ 678426 h 848032"/>
              <a:gd name="connsiteX3" fmla="*/ 283906 w 1769806"/>
              <a:gd name="connsiteY3" fmla="*/ 287594 h 848032"/>
              <a:gd name="connsiteX4" fmla="*/ 379771 w 1769806"/>
              <a:gd name="connsiteY4" fmla="*/ 807474 h 848032"/>
              <a:gd name="connsiteX5" fmla="*/ 446139 w 1769806"/>
              <a:gd name="connsiteY5" fmla="*/ 567813 h 848032"/>
              <a:gd name="connsiteX6" fmla="*/ 483009 w 1769806"/>
              <a:gd name="connsiteY6" fmla="*/ 674739 h 848032"/>
              <a:gd name="connsiteX7" fmla="*/ 534629 w 1769806"/>
              <a:gd name="connsiteY7" fmla="*/ 512506 h 848032"/>
              <a:gd name="connsiteX8" fmla="*/ 571500 w 1769806"/>
              <a:gd name="connsiteY8" fmla="*/ 693174 h 848032"/>
              <a:gd name="connsiteX9" fmla="*/ 619432 w 1769806"/>
              <a:gd name="connsiteY9" fmla="*/ 508819 h 848032"/>
              <a:gd name="connsiteX10" fmla="*/ 678426 w 1769806"/>
              <a:gd name="connsiteY10" fmla="*/ 748481 h 848032"/>
              <a:gd name="connsiteX11" fmla="*/ 818535 w 1769806"/>
              <a:gd name="connsiteY11" fmla="*/ 0 h 848032"/>
              <a:gd name="connsiteX12" fmla="*/ 848032 w 1769806"/>
              <a:gd name="connsiteY12" fmla="*/ 534629 h 848032"/>
              <a:gd name="connsiteX13" fmla="*/ 918087 w 1769806"/>
              <a:gd name="connsiteY13" fmla="*/ 383458 h 848032"/>
              <a:gd name="connsiteX14" fmla="*/ 991829 w 1769806"/>
              <a:gd name="connsiteY14" fmla="*/ 848032 h 848032"/>
              <a:gd name="connsiteX15" fmla="*/ 1028700 w 1769806"/>
              <a:gd name="connsiteY15" fmla="*/ 630494 h 848032"/>
              <a:gd name="connsiteX16" fmla="*/ 1102442 w 1769806"/>
              <a:gd name="connsiteY16" fmla="*/ 158545 h 848032"/>
              <a:gd name="connsiteX17" fmla="*/ 1168809 w 1769806"/>
              <a:gd name="connsiteY17" fmla="*/ 612058 h 848032"/>
              <a:gd name="connsiteX18" fmla="*/ 1231490 w 1769806"/>
              <a:gd name="connsiteY18" fmla="*/ 457200 h 848032"/>
              <a:gd name="connsiteX19" fmla="*/ 1275735 w 1769806"/>
              <a:gd name="connsiteY19" fmla="*/ 689487 h 848032"/>
              <a:gd name="connsiteX20" fmla="*/ 1319980 w 1769806"/>
              <a:gd name="connsiteY20" fmla="*/ 512506 h 848032"/>
              <a:gd name="connsiteX21" fmla="*/ 1345790 w 1769806"/>
              <a:gd name="connsiteY21" fmla="*/ 648929 h 848032"/>
              <a:gd name="connsiteX22" fmla="*/ 1482213 w 1769806"/>
              <a:gd name="connsiteY22" fmla="*/ 81116 h 848032"/>
              <a:gd name="connsiteX23" fmla="*/ 1618635 w 1769806"/>
              <a:gd name="connsiteY23" fmla="*/ 848032 h 848032"/>
              <a:gd name="connsiteX24" fmla="*/ 1692377 w 1769806"/>
              <a:gd name="connsiteY24" fmla="*/ 424016 h 848032"/>
              <a:gd name="connsiteX25" fmla="*/ 1762432 w 1769806"/>
              <a:gd name="connsiteY25" fmla="*/ 648929 h 848032"/>
              <a:gd name="connsiteX26" fmla="*/ 1769806 w 1769806"/>
              <a:gd name="connsiteY26" fmla="*/ 508819 h 848032"/>
              <a:gd name="connsiteX27" fmla="*/ 1769806 w 1769806"/>
              <a:gd name="connsiteY27" fmla="*/ 508819 h 848032"/>
              <a:gd name="connsiteX0" fmla="*/ 0 w 1714500"/>
              <a:gd name="connsiteY0" fmla="*/ 604685 h 848032"/>
              <a:gd name="connsiteX1" fmla="*/ 47933 w 1714500"/>
              <a:gd name="connsiteY1" fmla="*/ 427703 h 848032"/>
              <a:gd name="connsiteX2" fmla="*/ 121674 w 1714500"/>
              <a:gd name="connsiteY2" fmla="*/ 678426 h 848032"/>
              <a:gd name="connsiteX3" fmla="*/ 228600 w 1714500"/>
              <a:gd name="connsiteY3" fmla="*/ 287594 h 848032"/>
              <a:gd name="connsiteX4" fmla="*/ 324465 w 1714500"/>
              <a:gd name="connsiteY4" fmla="*/ 807474 h 848032"/>
              <a:gd name="connsiteX5" fmla="*/ 390833 w 1714500"/>
              <a:gd name="connsiteY5" fmla="*/ 567813 h 848032"/>
              <a:gd name="connsiteX6" fmla="*/ 427703 w 1714500"/>
              <a:gd name="connsiteY6" fmla="*/ 674739 h 848032"/>
              <a:gd name="connsiteX7" fmla="*/ 479323 w 1714500"/>
              <a:gd name="connsiteY7" fmla="*/ 512506 h 848032"/>
              <a:gd name="connsiteX8" fmla="*/ 516194 w 1714500"/>
              <a:gd name="connsiteY8" fmla="*/ 693174 h 848032"/>
              <a:gd name="connsiteX9" fmla="*/ 564126 w 1714500"/>
              <a:gd name="connsiteY9" fmla="*/ 508819 h 848032"/>
              <a:gd name="connsiteX10" fmla="*/ 623120 w 1714500"/>
              <a:gd name="connsiteY10" fmla="*/ 748481 h 848032"/>
              <a:gd name="connsiteX11" fmla="*/ 763229 w 1714500"/>
              <a:gd name="connsiteY11" fmla="*/ 0 h 848032"/>
              <a:gd name="connsiteX12" fmla="*/ 792726 w 1714500"/>
              <a:gd name="connsiteY12" fmla="*/ 534629 h 848032"/>
              <a:gd name="connsiteX13" fmla="*/ 862781 w 1714500"/>
              <a:gd name="connsiteY13" fmla="*/ 383458 h 848032"/>
              <a:gd name="connsiteX14" fmla="*/ 936523 w 1714500"/>
              <a:gd name="connsiteY14" fmla="*/ 848032 h 848032"/>
              <a:gd name="connsiteX15" fmla="*/ 973394 w 1714500"/>
              <a:gd name="connsiteY15" fmla="*/ 630494 h 848032"/>
              <a:gd name="connsiteX16" fmla="*/ 1047136 w 1714500"/>
              <a:gd name="connsiteY16" fmla="*/ 158545 h 848032"/>
              <a:gd name="connsiteX17" fmla="*/ 1113503 w 1714500"/>
              <a:gd name="connsiteY17" fmla="*/ 612058 h 848032"/>
              <a:gd name="connsiteX18" fmla="*/ 1176184 w 1714500"/>
              <a:gd name="connsiteY18" fmla="*/ 457200 h 848032"/>
              <a:gd name="connsiteX19" fmla="*/ 1220429 w 1714500"/>
              <a:gd name="connsiteY19" fmla="*/ 689487 h 848032"/>
              <a:gd name="connsiteX20" fmla="*/ 1264674 w 1714500"/>
              <a:gd name="connsiteY20" fmla="*/ 512506 h 848032"/>
              <a:gd name="connsiteX21" fmla="*/ 1290484 w 1714500"/>
              <a:gd name="connsiteY21" fmla="*/ 648929 h 848032"/>
              <a:gd name="connsiteX22" fmla="*/ 1426907 w 1714500"/>
              <a:gd name="connsiteY22" fmla="*/ 81116 h 848032"/>
              <a:gd name="connsiteX23" fmla="*/ 1563329 w 1714500"/>
              <a:gd name="connsiteY23" fmla="*/ 848032 h 848032"/>
              <a:gd name="connsiteX24" fmla="*/ 1637071 w 1714500"/>
              <a:gd name="connsiteY24" fmla="*/ 424016 h 848032"/>
              <a:gd name="connsiteX25" fmla="*/ 1707126 w 1714500"/>
              <a:gd name="connsiteY25" fmla="*/ 648929 h 848032"/>
              <a:gd name="connsiteX26" fmla="*/ 1714500 w 1714500"/>
              <a:gd name="connsiteY26" fmla="*/ 508819 h 848032"/>
              <a:gd name="connsiteX27" fmla="*/ 1714500 w 1714500"/>
              <a:gd name="connsiteY27" fmla="*/ 508819 h 848032"/>
              <a:gd name="connsiteX0" fmla="*/ 0 w 1714500"/>
              <a:gd name="connsiteY0" fmla="*/ 604685 h 848032"/>
              <a:gd name="connsiteX1" fmla="*/ 47933 w 1714500"/>
              <a:gd name="connsiteY1" fmla="*/ 427703 h 848032"/>
              <a:gd name="connsiteX2" fmla="*/ 154858 w 1714500"/>
              <a:gd name="connsiteY2" fmla="*/ 663677 h 848032"/>
              <a:gd name="connsiteX3" fmla="*/ 228600 w 1714500"/>
              <a:gd name="connsiteY3" fmla="*/ 287594 h 848032"/>
              <a:gd name="connsiteX4" fmla="*/ 324465 w 1714500"/>
              <a:gd name="connsiteY4" fmla="*/ 807474 h 848032"/>
              <a:gd name="connsiteX5" fmla="*/ 390833 w 1714500"/>
              <a:gd name="connsiteY5" fmla="*/ 567813 h 848032"/>
              <a:gd name="connsiteX6" fmla="*/ 427703 w 1714500"/>
              <a:gd name="connsiteY6" fmla="*/ 674739 h 848032"/>
              <a:gd name="connsiteX7" fmla="*/ 479323 w 1714500"/>
              <a:gd name="connsiteY7" fmla="*/ 512506 h 848032"/>
              <a:gd name="connsiteX8" fmla="*/ 516194 w 1714500"/>
              <a:gd name="connsiteY8" fmla="*/ 693174 h 848032"/>
              <a:gd name="connsiteX9" fmla="*/ 564126 w 1714500"/>
              <a:gd name="connsiteY9" fmla="*/ 508819 h 848032"/>
              <a:gd name="connsiteX10" fmla="*/ 623120 w 1714500"/>
              <a:gd name="connsiteY10" fmla="*/ 748481 h 848032"/>
              <a:gd name="connsiteX11" fmla="*/ 763229 w 1714500"/>
              <a:gd name="connsiteY11" fmla="*/ 0 h 848032"/>
              <a:gd name="connsiteX12" fmla="*/ 792726 w 1714500"/>
              <a:gd name="connsiteY12" fmla="*/ 534629 h 848032"/>
              <a:gd name="connsiteX13" fmla="*/ 862781 w 1714500"/>
              <a:gd name="connsiteY13" fmla="*/ 383458 h 848032"/>
              <a:gd name="connsiteX14" fmla="*/ 936523 w 1714500"/>
              <a:gd name="connsiteY14" fmla="*/ 848032 h 848032"/>
              <a:gd name="connsiteX15" fmla="*/ 973394 w 1714500"/>
              <a:gd name="connsiteY15" fmla="*/ 630494 h 848032"/>
              <a:gd name="connsiteX16" fmla="*/ 1047136 w 1714500"/>
              <a:gd name="connsiteY16" fmla="*/ 158545 h 848032"/>
              <a:gd name="connsiteX17" fmla="*/ 1113503 w 1714500"/>
              <a:gd name="connsiteY17" fmla="*/ 612058 h 848032"/>
              <a:gd name="connsiteX18" fmla="*/ 1176184 w 1714500"/>
              <a:gd name="connsiteY18" fmla="*/ 457200 h 848032"/>
              <a:gd name="connsiteX19" fmla="*/ 1220429 w 1714500"/>
              <a:gd name="connsiteY19" fmla="*/ 689487 h 848032"/>
              <a:gd name="connsiteX20" fmla="*/ 1264674 w 1714500"/>
              <a:gd name="connsiteY20" fmla="*/ 512506 h 848032"/>
              <a:gd name="connsiteX21" fmla="*/ 1290484 w 1714500"/>
              <a:gd name="connsiteY21" fmla="*/ 648929 h 848032"/>
              <a:gd name="connsiteX22" fmla="*/ 1426907 w 1714500"/>
              <a:gd name="connsiteY22" fmla="*/ 81116 h 848032"/>
              <a:gd name="connsiteX23" fmla="*/ 1563329 w 1714500"/>
              <a:gd name="connsiteY23" fmla="*/ 848032 h 848032"/>
              <a:gd name="connsiteX24" fmla="*/ 1637071 w 1714500"/>
              <a:gd name="connsiteY24" fmla="*/ 424016 h 848032"/>
              <a:gd name="connsiteX25" fmla="*/ 1707126 w 1714500"/>
              <a:gd name="connsiteY25" fmla="*/ 648929 h 848032"/>
              <a:gd name="connsiteX26" fmla="*/ 1714500 w 1714500"/>
              <a:gd name="connsiteY26" fmla="*/ 508819 h 848032"/>
              <a:gd name="connsiteX27" fmla="*/ 1714500 w 1714500"/>
              <a:gd name="connsiteY27" fmla="*/ 508819 h 848032"/>
              <a:gd name="connsiteX0" fmla="*/ 0 w 1714500"/>
              <a:gd name="connsiteY0" fmla="*/ 589937 h 833284"/>
              <a:gd name="connsiteX1" fmla="*/ 47933 w 1714500"/>
              <a:gd name="connsiteY1" fmla="*/ 412955 h 833284"/>
              <a:gd name="connsiteX2" fmla="*/ 154858 w 1714500"/>
              <a:gd name="connsiteY2" fmla="*/ 648929 h 833284"/>
              <a:gd name="connsiteX3" fmla="*/ 228600 w 1714500"/>
              <a:gd name="connsiteY3" fmla="*/ 272846 h 833284"/>
              <a:gd name="connsiteX4" fmla="*/ 324465 w 1714500"/>
              <a:gd name="connsiteY4" fmla="*/ 792726 h 833284"/>
              <a:gd name="connsiteX5" fmla="*/ 390833 w 1714500"/>
              <a:gd name="connsiteY5" fmla="*/ 553065 h 833284"/>
              <a:gd name="connsiteX6" fmla="*/ 427703 w 1714500"/>
              <a:gd name="connsiteY6" fmla="*/ 659991 h 833284"/>
              <a:gd name="connsiteX7" fmla="*/ 479323 w 1714500"/>
              <a:gd name="connsiteY7" fmla="*/ 497758 h 833284"/>
              <a:gd name="connsiteX8" fmla="*/ 516194 w 1714500"/>
              <a:gd name="connsiteY8" fmla="*/ 678426 h 833284"/>
              <a:gd name="connsiteX9" fmla="*/ 564126 w 1714500"/>
              <a:gd name="connsiteY9" fmla="*/ 494071 h 833284"/>
              <a:gd name="connsiteX10" fmla="*/ 623120 w 1714500"/>
              <a:gd name="connsiteY10" fmla="*/ 733733 h 833284"/>
              <a:gd name="connsiteX11" fmla="*/ 726358 w 1714500"/>
              <a:gd name="connsiteY11" fmla="*/ 0 h 833284"/>
              <a:gd name="connsiteX12" fmla="*/ 792726 w 1714500"/>
              <a:gd name="connsiteY12" fmla="*/ 519881 h 833284"/>
              <a:gd name="connsiteX13" fmla="*/ 862781 w 1714500"/>
              <a:gd name="connsiteY13" fmla="*/ 368710 h 833284"/>
              <a:gd name="connsiteX14" fmla="*/ 936523 w 1714500"/>
              <a:gd name="connsiteY14" fmla="*/ 833284 h 833284"/>
              <a:gd name="connsiteX15" fmla="*/ 973394 w 1714500"/>
              <a:gd name="connsiteY15" fmla="*/ 615746 h 833284"/>
              <a:gd name="connsiteX16" fmla="*/ 1047136 w 1714500"/>
              <a:gd name="connsiteY16" fmla="*/ 143797 h 833284"/>
              <a:gd name="connsiteX17" fmla="*/ 1113503 w 1714500"/>
              <a:gd name="connsiteY17" fmla="*/ 597310 h 833284"/>
              <a:gd name="connsiteX18" fmla="*/ 1176184 w 1714500"/>
              <a:gd name="connsiteY18" fmla="*/ 442452 h 833284"/>
              <a:gd name="connsiteX19" fmla="*/ 1220429 w 1714500"/>
              <a:gd name="connsiteY19" fmla="*/ 674739 h 833284"/>
              <a:gd name="connsiteX20" fmla="*/ 1264674 w 1714500"/>
              <a:gd name="connsiteY20" fmla="*/ 497758 h 833284"/>
              <a:gd name="connsiteX21" fmla="*/ 1290484 w 1714500"/>
              <a:gd name="connsiteY21" fmla="*/ 634181 h 833284"/>
              <a:gd name="connsiteX22" fmla="*/ 1426907 w 1714500"/>
              <a:gd name="connsiteY22" fmla="*/ 66368 h 833284"/>
              <a:gd name="connsiteX23" fmla="*/ 1563329 w 1714500"/>
              <a:gd name="connsiteY23" fmla="*/ 833284 h 833284"/>
              <a:gd name="connsiteX24" fmla="*/ 1637071 w 1714500"/>
              <a:gd name="connsiteY24" fmla="*/ 409268 h 833284"/>
              <a:gd name="connsiteX25" fmla="*/ 1707126 w 1714500"/>
              <a:gd name="connsiteY25" fmla="*/ 634181 h 833284"/>
              <a:gd name="connsiteX26" fmla="*/ 1714500 w 1714500"/>
              <a:gd name="connsiteY26" fmla="*/ 494071 h 833284"/>
              <a:gd name="connsiteX27" fmla="*/ 1714500 w 1714500"/>
              <a:gd name="connsiteY27" fmla="*/ 494071 h 83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14500" h="833284">
                <a:moveTo>
                  <a:pt x="0" y="589937"/>
                </a:moveTo>
                <a:lnTo>
                  <a:pt x="47933" y="412955"/>
                </a:lnTo>
                <a:lnTo>
                  <a:pt x="154858" y="648929"/>
                </a:lnTo>
                <a:lnTo>
                  <a:pt x="228600" y="272846"/>
                </a:lnTo>
                <a:lnTo>
                  <a:pt x="324465" y="792726"/>
                </a:lnTo>
                <a:lnTo>
                  <a:pt x="390833" y="553065"/>
                </a:lnTo>
                <a:lnTo>
                  <a:pt x="427703" y="659991"/>
                </a:lnTo>
                <a:lnTo>
                  <a:pt x="479323" y="497758"/>
                </a:lnTo>
                <a:lnTo>
                  <a:pt x="516194" y="678426"/>
                </a:lnTo>
                <a:lnTo>
                  <a:pt x="564126" y="494071"/>
                </a:lnTo>
                <a:lnTo>
                  <a:pt x="623120" y="733733"/>
                </a:lnTo>
                <a:lnTo>
                  <a:pt x="726358" y="0"/>
                </a:lnTo>
                <a:lnTo>
                  <a:pt x="792726" y="519881"/>
                </a:lnTo>
                <a:lnTo>
                  <a:pt x="862781" y="368710"/>
                </a:lnTo>
                <a:lnTo>
                  <a:pt x="936523" y="833284"/>
                </a:lnTo>
                <a:lnTo>
                  <a:pt x="973394" y="615746"/>
                </a:lnTo>
                <a:lnTo>
                  <a:pt x="1047136" y="143797"/>
                </a:lnTo>
                <a:lnTo>
                  <a:pt x="1113503" y="597310"/>
                </a:lnTo>
                <a:lnTo>
                  <a:pt x="1176184" y="442452"/>
                </a:lnTo>
                <a:lnTo>
                  <a:pt x="1220429" y="674739"/>
                </a:lnTo>
                <a:lnTo>
                  <a:pt x="1264674" y="497758"/>
                </a:lnTo>
                <a:lnTo>
                  <a:pt x="1290484" y="634181"/>
                </a:lnTo>
                <a:lnTo>
                  <a:pt x="1426907" y="66368"/>
                </a:lnTo>
                <a:lnTo>
                  <a:pt x="1563329" y="833284"/>
                </a:lnTo>
                <a:lnTo>
                  <a:pt x="1637071" y="409268"/>
                </a:lnTo>
                <a:lnTo>
                  <a:pt x="1707126" y="634181"/>
                </a:lnTo>
                <a:lnTo>
                  <a:pt x="1714500" y="494071"/>
                </a:lnTo>
                <a:lnTo>
                  <a:pt x="1714500" y="494071"/>
                </a:lnTo>
              </a:path>
            </a:pathLst>
          </a:custGeom>
          <a:ln w="28575" cap="rnd">
            <a:solidFill>
              <a:schemeClr val="accent2"/>
            </a:solidFill>
            <a:bevel/>
          </a:ln>
          <a:effectLst/>
        </p:spPr>
        <p:style>
          <a:lnRef idx="2">
            <a:schemeClr val="accent1"/>
          </a:lnRef>
          <a:fillRef idx="0">
            <a:schemeClr val="accent1"/>
          </a:fillRef>
          <a:effectRef idx="1">
            <a:schemeClr val="accent1"/>
          </a:effectRef>
          <a:fontRef idx="minor">
            <a:schemeClr val="tx1"/>
          </a:fontRef>
        </p:style>
        <p:txBody>
          <a:bodyPr lIns="121854" tIns="60926" rIns="121854" bIns="60926" spcCol="0" rtlCol="0" anchor="ctr"/>
          <a:lstStyle/>
          <a:p>
            <a:pPr algn="ctr"/>
            <a:endParaRPr lang="en-US" sz="1799"/>
          </a:p>
        </p:txBody>
      </p:sp>
      <p:cxnSp>
        <p:nvCxnSpPr>
          <p:cNvPr id="19" name="Straight Connector 18"/>
          <p:cNvCxnSpPr/>
          <p:nvPr/>
        </p:nvCxnSpPr>
        <p:spPr>
          <a:xfrm>
            <a:off x="408444" y="2004982"/>
            <a:ext cx="3967320" cy="0"/>
          </a:xfrm>
          <a:prstGeom prst="line">
            <a:avLst/>
          </a:prstGeom>
          <a:ln w="15875">
            <a:solidFill>
              <a:schemeClr val="accent3"/>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8549051" y="3097581"/>
            <a:ext cx="3059799" cy="0"/>
          </a:xfrm>
          <a:prstGeom prst="line">
            <a:avLst/>
          </a:prstGeom>
          <a:ln w="15875">
            <a:solidFill>
              <a:schemeClr val="accent3"/>
            </a:solidFill>
            <a:prstDash val="dash"/>
          </a:ln>
          <a:effectLst/>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4326197" y="2649376"/>
            <a:ext cx="1469921" cy="778573"/>
          </a:xfrm>
          <a:prstGeom prst="rect">
            <a:avLst/>
          </a:prstGeom>
        </p:spPr>
        <p:txBody>
          <a:bodyPr wrap="square" lIns="121854" tIns="60926" rIns="121854" bIns="60926">
            <a:spAutoFit/>
          </a:bodyPr>
          <a:lstStyle/>
          <a:p>
            <a:pPr algn="ctr">
              <a:spcBef>
                <a:spcPts val="800"/>
              </a:spcBef>
            </a:pPr>
            <a:r>
              <a:rPr lang="en-US" sz="4298" dirty="0">
                <a:solidFill>
                  <a:schemeClr val="bg1"/>
                </a:solidFill>
                <a:latin typeface="+mj-lt"/>
                <a:cs typeface="Arial" pitchFamily="34" charset="0"/>
              </a:rPr>
              <a:t>25%</a:t>
            </a:r>
            <a:endParaRPr lang="en-US" sz="4298" dirty="0">
              <a:solidFill>
                <a:schemeClr val="bg1"/>
              </a:solidFill>
              <a:cs typeface="Arial" pitchFamily="34" charset="0"/>
            </a:endParaRPr>
          </a:p>
        </p:txBody>
      </p:sp>
      <p:sp>
        <p:nvSpPr>
          <p:cNvPr id="29" name="Rectangle 28"/>
          <p:cNvSpPr/>
          <p:nvPr/>
        </p:nvSpPr>
        <p:spPr>
          <a:xfrm>
            <a:off x="6018684" y="3920374"/>
            <a:ext cx="1469921" cy="778573"/>
          </a:xfrm>
          <a:prstGeom prst="rect">
            <a:avLst/>
          </a:prstGeom>
        </p:spPr>
        <p:txBody>
          <a:bodyPr wrap="square" lIns="121854" tIns="60926" rIns="121854" bIns="60926">
            <a:spAutoFit/>
          </a:bodyPr>
          <a:lstStyle/>
          <a:p>
            <a:pPr algn="ctr">
              <a:spcBef>
                <a:spcPts val="800"/>
              </a:spcBef>
            </a:pPr>
            <a:r>
              <a:rPr lang="en-US" sz="4298" dirty="0">
                <a:solidFill>
                  <a:schemeClr val="bg1"/>
                </a:solidFill>
                <a:latin typeface="+mj-lt"/>
                <a:cs typeface="Arial" pitchFamily="34" charset="0"/>
              </a:rPr>
              <a:t>75%</a:t>
            </a:r>
            <a:endParaRPr lang="en-US" sz="4298" dirty="0">
              <a:solidFill>
                <a:schemeClr val="bg1"/>
              </a:solidFill>
              <a:cs typeface="Arial" pitchFamily="34" charset="0"/>
            </a:endParaRPr>
          </a:p>
        </p:txBody>
      </p:sp>
      <p:sp>
        <p:nvSpPr>
          <p:cNvPr id="6" name="TextBox 5"/>
          <p:cNvSpPr txBox="1"/>
          <p:nvPr/>
        </p:nvSpPr>
        <p:spPr>
          <a:xfrm>
            <a:off x="3326710" y="5819807"/>
            <a:ext cx="5333326" cy="830564"/>
          </a:xfrm>
          <a:prstGeom prst="rect">
            <a:avLst/>
          </a:prstGeom>
          <a:noFill/>
        </p:spPr>
        <p:txBody>
          <a:bodyPr wrap="square" rtlCol="0">
            <a:spAutoFit/>
          </a:bodyPr>
          <a:lstStyle/>
          <a:p>
            <a:pPr algn="ctr"/>
            <a:r>
              <a:rPr lang="en-US" sz="2399" dirty="0">
                <a:solidFill>
                  <a:schemeClr val="tx2"/>
                </a:solidFill>
                <a:latin typeface="+mj-lt"/>
                <a:cs typeface="Arial" pitchFamily="34" charset="0"/>
              </a:rPr>
              <a:t>Balance </a:t>
            </a:r>
            <a:r>
              <a:rPr lang="en-US" sz="2399" dirty="0">
                <a:solidFill>
                  <a:schemeClr val="accent1"/>
                </a:solidFill>
                <a:latin typeface="+mj-lt"/>
                <a:cs typeface="Arial" pitchFamily="34" charset="0"/>
              </a:rPr>
              <a:t>Owning</a:t>
            </a:r>
            <a:r>
              <a:rPr lang="en-US" sz="2399" dirty="0">
                <a:solidFill>
                  <a:schemeClr val="tx2"/>
                </a:solidFill>
                <a:latin typeface="+mj-lt"/>
                <a:cs typeface="Arial" pitchFamily="34" charset="0"/>
              </a:rPr>
              <a:t> and </a:t>
            </a:r>
            <a:r>
              <a:rPr lang="en-US" sz="2399" dirty="0">
                <a:solidFill>
                  <a:schemeClr val="accent2"/>
                </a:solidFill>
                <a:latin typeface="+mj-lt"/>
                <a:cs typeface="Arial" pitchFamily="34" charset="0"/>
              </a:rPr>
              <a:t>Renting</a:t>
            </a:r>
            <a:r>
              <a:rPr lang="en-US" sz="2399" dirty="0">
                <a:solidFill>
                  <a:schemeClr val="tx2"/>
                </a:solidFill>
                <a:latin typeface="+mj-lt"/>
                <a:cs typeface="Arial" pitchFamily="34" charset="0"/>
              </a:rPr>
              <a:t> For Today’s Enterprise Workloads</a:t>
            </a:r>
          </a:p>
        </p:txBody>
      </p:sp>
      <p:sp>
        <p:nvSpPr>
          <p:cNvPr id="3" name="TextBox 2"/>
          <p:cNvSpPr txBox="1"/>
          <p:nvPr/>
        </p:nvSpPr>
        <p:spPr>
          <a:xfrm>
            <a:off x="425270" y="2903713"/>
            <a:ext cx="3272346" cy="584472"/>
          </a:xfrm>
          <a:prstGeom prst="rect">
            <a:avLst/>
          </a:prstGeom>
          <a:noFill/>
        </p:spPr>
        <p:txBody>
          <a:bodyPr wrap="square" rtlCol="0">
            <a:spAutoFit/>
          </a:bodyPr>
          <a:lstStyle/>
          <a:p>
            <a:r>
              <a:rPr lang="en-US" sz="1599" dirty="0">
                <a:latin typeface="Gotham Rounded Medium"/>
                <a:cs typeface="Gotham Rounded Medium"/>
              </a:rPr>
              <a:t>Spin up and down resources on the public cloud</a:t>
            </a:r>
          </a:p>
        </p:txBody>
      </p:sp>
      <p:sp>
        <p:nvSpPr>
          <p:cNvPr id="18" name="TextBox 17"/>
          <p:cNvSpPr txBox="1"/>
          <p:nvPr/>
        </p:nvSpPr>
        <p:spPr>
          <a:xfrm>
            <a:off x="8346953" y="3972418"/>
            <a:ext cx="3326565" cy="584472"/>
          </a:xfrm>
          <a:prstGeom prst="rect">
            <a:avLst/>
          </a:prstGeom>
          <a:noFill/>
        </p:spPr>
        <p:txBody>
          <a:bodyPr wrap="square" rtlCol="0">
            <a:spAutoFit/>
          </a:bodyPr>
          <a:lstStyle/>
          <a:p>
            <a:r>
              <a:rPr lang="en-US" sz="1599" dirty="0">
                <a:latin typeface="Gotham Rounded Medium"/>
                <a:cs typeface="Gotham Rounded Medium"/>
              </a:rPr>
              <a:t>Lower costs with private cloud infrastructure</a:t>
            </a:r>
          </a:p>
        </p:txBody>
      </p:sp>
      <p:grpSp>
        <p:nvGrpSpPr>
          <p:cNvPr id="32" name="Group 8"/>
          <p:cNvGrpSpPr>
            <a:grpSpLocks noChangeAspect="1"/>
          </p:cNvGrpSpPr>
          <p:nvPr/>
        </p:nvGrpSpPr>
        <p:grpSpPr bwMode="auto">
          <a:xfrm>
            <a:off x="8584263" y="4729018"/>
            <a:ext cx="645233" cy="500862"/>
            <a:chOff x="4228" y="812"/>
            <a:chExt cx="2826" cy="2198"/>
          </a:xfrm>
          <a:solidFill>
            <a:schemeClr val="accent1"/>
          </a:solidFill>
          <a:effectLst/>
        </p:grpSpPr>
        <p:sp>
          <p:nvSpPr>
            <p:cNvPr id="33" name="Freeform 9"/>
            <p:cNvSpPr>
              <a:spLocks/>
            </p:cNvSpPr>
            <p:nvPr/>
          </p:nvSpPr>
          <p:spPr bwMode="auto">
            <a:xfrm>
              <a:off x="5515" y="1810"/>
              <a:ext cx="1539" cy="1200"/>
            </a:xfrm>
            <a:custGeom>
              <a:avLst/>
              <a:gdLst>
                <a:gd name="T0" fmla="*/ 2745 w 3207"/>
                <a:gd name="T1" fmla="*/ 0 h 2500"/>
                <a:gd name="T2" fmla="*/ 2745 w 3207"/>
                <a:gd name="T3" fmla="*/ 68 h 2500"/>
                <a:gd name="T4" fmla="*/ 1626 w 3207"/>
                <a:gd name="T5" fmla="*/ 1188 h 2500"/>
                <a:gd name="T6" fmla="*/ 0 w 3207"/>
                <a:gd name="T7" fmla="*/ 1188 h 2500"/>
                <a:gd name="T8" fmla="*/ 0 w 3207"/>
                <a:gd name="T9" fmla="*/ 1327 h 2500"/>
                <a:gd name="T10" fmla="*/ 534 w 3207"/>
                <a:gd name="T11" fmla="*/ 1862 h 2500"/>
                <a:gd name="T12" fmla="*/ 1894 w 3207"/>
                <a:gd name="T13" fmla="*/ 1862 h 2500"/>
                <a:gd name="T14" fmla="*/ 2509 w 3207"/>
                <a:gd name="T15" fmla="*/ 2467 h 2500"/>
                <a:gd name="T16" fmla="*/ 2590 w 3207"/>
                <a:gd name="T17" fmla="*/ 2500 h 2500"/>
                <a:gd name="T18" fmla="*/ 2634 w 3207"/>
                <a:gd name="T19" fmla="*/ 2491 h 2500"/>
                <a:gd name="T20" fmla="*/ 2705 w 3207"/>
                <a:gd name="T21" fmla="*/ 2385 h 2500"/>
                <a:gd name="T22" fmla="*/ 2705 w 3207"/>
                <a:gd name="T23" fmla="*/ 1861 h 2500"/>
                <a:gd name="T24" fmla="*/ 3207 w 3207"/>
                <a:gd name="T25" fmla="*/ 1327 h 2500"/>
                <a:gd name="T26" fmla="*/ 3207 w 3207"/>
                <a:gd name="T27" fmla="*/ 530 h 2500"/>
                <a:gd name="T28" fmla="*/ 2745 w 3207"/>
                <a:gd name="T29" fmla="*/ 0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07" h="2500">
                  <a:moveTo>
                    <a:pt x="2745" y="0"/>
                  </a:moveTo>
                  <a:lnTo>
                    <a:pt x="2745" y="68"/>
                  </a:lnTo>
                  <a:cubicBezTo>
                    <a:pt x="2745" y="686"/>
                    <a:pt x="2243" y="1188"/>
                    <a:pt x="1626" y="1188"/>
                  </a:cubicBezTo>
                  <a:lnTo>
                    <a:pt x="0" y="1188"/>
                  </a:lnTo>
                  <a:lnTo>
                    <a:pt x="0" y="1327"/>
                  </a:lnTo>
                  <a:cubicBezTo>
                    <a:pt x="0" y="1623"/>
                    <a:pt x="239" y="1862"/>
                    <a:pt x="534" y="1862"/>
                  </a:cubicBezTo>
                  <a:lnTo>
                    <a:pt x="1894" y="1862"/>
                  </a:lnTo>
                  <a:lnTo>
                    <a:pt x="2509" y="2467"/>
                  </a:lnTo>
                  <a:cubicBezTo>
                    <a:pt x="2531" y="2489"/>
                    <a:pt x="2560" y="2500"/>
                    <a:pt x="2590" y="2500"/>
                  </a:cubicBezTo>
                  <a:cubicBezTo>
                    <a:pt x="2605" y="2500"/>
                    <a:pt x="2620" y="2497"/>
                    <a:pt x="2634" y="2491"/>
                  </a:cubicBezTo>
                  <a:cubicBezTo>
                    <a:pt x="2677" y="2473"/>
                    <a:pt x="2705" y="2432"/>
                    <a:pt x="2705" y="2385"/>
                  </a:cubicBezTo>
                  <a:lnTo>
                    <a:pt x="2705" y="1861"/>
                  </a:lnTo>
                  <a:cubicBezTo>
                    <a:pt x="2985" y="1844"/>
                    <a:pt x="3207" y="1612"/>
                    <a:pt x="3207" y="1327"/>
                  </a:cubicBezTo>
                  <a:lnTo>
                    <a:pt x="3207" y="530"/>
                  </a:lnTo>
                  <a:cubicBezTo>
                    <a:pt x="3207" y="259"/>
                    <a:pt x="3006" y="36"/>
                    <a:pt x="2745" y="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34" name="Freeform 10"/>
            <p:cNvSpPr>
              <a:spLocks/>
            </p:cNvSpPr>
            <p:nvPr/>
          </p:nvSpPr>
          <p:spPr bwMode="auto">
            <a:xfrm>
              <a:off x="4228" y="812"/>
              <a:ext cx="2456" cy="1918"/>
            </a:xfrm>
            <a:custGeom>
              <a:avLst/>
              <a:gdLst>
                <a:gd name="T0" fmla="*/ 5117 w 5117"/>
                <a:gd name="T1" fmla="*/ 2125 h 3997"/>
                <a:gd name="T2" fmla="*/ 5117 w 5117"/>
                <a:gd name="T3" fmla="*/ 853 h 3997"/>
                <a:gd name="T4" fmla="*/ 4264 w 5117"/>
                <a:gd name="T5" fmla="*/ 0 h 3997"/>
                <a:gd name="T6" fmla="*/ 853 w 5117"/>
                <a:gd name="T7" fmla="*/ 0 h 3997"/>
                <a:gd name="T8" fmla="*/ 0 w 5117"/>
                <a:gd name="T9" fmla="*/ 853 h 3997"/>
                <a:gd name="T10" fmla="*/ 0 w 5117"/>
                <a:gd name="T11" fmla="*/ 2125 h 3997"/>
                <a:gd name="T12" fmla="*/ 802 w 5117"/>
                <a:gd name="T13" fmla="*/ 2976 h 3997"/>
                <a:gd name="T14" fmla="*/ 802 w 5117"/>
                <a:gd name="T15" fmla="*/ 3813 h 3997"/>
                <a:gd name="T16" fmla="*/ 914 w 5117"/>
                <a:gd name="T17" fmla="*/ 3982 h 3997"/>
                <a:gd name="T18" fmla="*/ 985 w 5117"/>
                <a:gd name="T19" fmla="*/ 3997 h 3997"/>
                <a:gd name="T20" fmla="*/ 1114 w 5117"/>
                <a:gd name="T21" fmla="*/ 3944 h 3997"/>
                <a:gd name="T22" fmla="*/ 2096 w 5117"/>
                <a:gd name="T23" fmla="*/ 2978 h 3997"/>
                <a:gd name="T24" fmla="*/ 4264 w 5117"/>
                <a:gd name="T25" fmla="*/ 2978 h 3997"/>
                <a:gd name="T26" fmla="*/ 5117 w 5117"/>
                <a:gd name="T27" fmla="*/ 2125 h 3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7" h="3997">
                  <a:moveTo>
                    <a:pt x="5117" y="2125"/>
                  </a:moveTo>
                  <a:lnTo>
                    <a:pt x="5117" y="853"/>
                  </a:lnTo>
                  <a:cubicBezTo>
                    <a:pt x="5117" y="382"/>
                    <a:pt x="4735" y="0"/>
                    <a:pt x="4264" y="0"/>
                  </a:cubicBezTo>
                  <a:lnTo>
                    <a:pt x="853" y="0"/>
                  </a:lnTo>
                  <a:cubicBezTo>
                    <a:pt x="382" y="0"/>
                    <a:pt x="0" y="382"/>
                    <a:pt x="0" y="853"/>
                  </a:cubicBezTo>
                  <a:lnTo>
                    <a:pt x="0" y="2125"/>
                  </a:lnTo>
                  <a:cubicBezTo>
                    <a:pt x="0" y="2579"/>
                    <a:pt x="354" y="2950"/>
                    <a:pt x="802" y="2976"/>
                  </a:cubicBezTo>
                  <a:lnTo>
                    <a:pt x="802" y="3813"/>
                  </a:lnTo>
                  <a:cubicBezTo>
                    <a:pt x="802" y="3887"/>
                    <a:pt x="846" y="3954"/>
                    <a:pt x="914" y="3982"/>
                  </a:cubicBezTo>
                  <a:cubicBezTo>
                    <a:pt x="937" y="3992"/>
                    <a:pt x="961" y="3997"/>
                    <a:pt x="985" y="3997"/>
                  </a:cubicBezTo>
                  <a:cubicBezTo>
                    <a:pt x="1032" y="3997"/>
                    <a:pt x="1079" y="3978"/>
                    <a:pt x="1114" y="3944"/>
                  </a:cubicBezTo>
                  <a:lnTo>
                    <a:pt x="2096" y="2978"/>
                  </a:lnTo>
                  <a:lnTo>
                    <a:pt x="4264" y="2978"/>
                  </a:lnTo>
                  <a:cubicBezTo>
                    <a:pt x="4735" y="2978"/>
                    <a:pt x="5117" y="2596"/>
                    <a:pt x="5117" y="2125"/>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grpSp>
      <p:grpSp>
        <p:nvGrpSpPr>
          <p:cNvPr id="35" name="Group 10"/>
          <p:cNvGrpSpPr>
            <a:grpSpLocks noChangeAspect="1"/>
          </p:cNvGrpSpPr>
          <p:nvPr/>
        </p:nvGrpSpPr>
        <p:grpSpPr bwMode="auto">
          <a:xfrm>
            <a:off x="9794658" y="4693846"/>
            <a:ext cx="642387" cy="493528"/>
            <a:chOff x="1609" y="235"/>
            <a:chExt cx="973" cy="749"/>
          </a:xfrm>
        </p:grpSpPr>
        <p:sp>
          <p:nvSpPr>
            <p:cNvPr id="36" name="Freeform 11"/>
            <p:cNvSpPr>
              <a:spLocks/>
            </p:cNvSpPr>
            <p:nvPr/>
          </p:nvSpPr>
          <p:spPr bwMode="auto">
            <a:xfrm>
              <a:off x="2085" y="646"/>
              <a:ext cx="108" cy="138"/>
            </a:xfrm>
            <a:custGeom>
              <a:avLst/>
              <a:gdLst>
                <a:gd name="T0" fmla="*/ 421 w 421"/>
                <a:gd name="T1" fmla="*/ 0 h 537"/>
                <a:gd name="T2" fmla="*/ 0 w 421"/>
                <a:gd name="T3" fmla="*/ 0 h 537"/>
                <a:gd name="T4" fmla="*/ 7 w 421"/>
                <a:gd name="T5" fmla="*/ 105 h 537"/>
                <a:gd name="T6" fmla="*/ 7 w 421"/>
                <a:gd name="T7" fmla="*/ 105 h 537"/>
                <a:gd name="T8" fmla="*/ 93 w 421"/>
                <a:gd name="T9" fmla="*/ 105 h 537"/>
                <a:gd name="T10" fmla="*/ 61 w 421"/>
                <a:gd name="T11" fmla="*/ 439 h 537"/>
                <a:gd name="T12" fmla="*/ 28 w 421"/>
                <a:gd name="T13" fmla="*/ 462 h 537"/>
                <a:gd name="T14" fmla="*/ 33 w 421"/>
                <a:gd name="T15" fmla="*/ 537 h 537"/>
                <a:gd name="T16" fmla="*/ 33 w 421"/>
                <a:gd name="T17" fmla="*/ 537 h 537"/>
                <a:gd name="T18" fmla="*/ 282 w 421"/>
                <a:gd name="T19" fmla="*/ 537 h 537"/>
                <a:gd name="T20" fmla="*/ 282 w 421"/>
                <a:gd name="T21" fmla="*/ 303 h 537"/>
                <a:gd name="T22" fmla="*/ 421 w 421"/>
                <a:gd name="T23" fmla="*/ 151 h 537"/>
                <a:gd name="T24" fmla="*/ 421 w 421"/>
                <a:gd name="T25" fmla="*/ 0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537">
                  <a:moveTo>
                    <a:pt x="421" y="0"/>
                  </a:moveTo>
                  <a:cubicBezTo>
                    <a:pt x="0" y="0"/>
                    <a:pt x="0" y="0"/>
                    <a:pt x="0" y="0"/>
                  </a:cubicBezTo>
                  <a:cubicBezTo>
                    <a:pt x="2" y="27"/>
                    <a:pt x="4" y="62"/>
                    <a:pt x="7" y="105"/>
                  </a:cubicBezTo>
                  <a:cubicBezTo>
                    <a:pt x="7" y="105"/>
                    <a:pt x="7" y="105"/>
                    <a:pt x="7" y="105"/>
                  </a:cubicBezTo>
                  <a:cubicBezTo>
                    <a:pt x="93" y="105"/>
                    <a:pt x="93" y="105"/>
                    <a:pt x="93" y="105"/>
                  </a:cubicBezTo>
                  <a:cubicBezTo>
                    <a:pt x="87" y="178"/>
                    <a:pt x="65" y="411"/>
                    <a:pt x="61" y="439"/>
                  </a:cubicBezTo>
                  <a:cubicBezTo>
                    <a:pt x="59" y="448"/>
                    <a:pt x="46" y="455"/>
                    <a:pt x="28" y="462"/>
                  </a:cubicBezTo>
                  <a:cubicBezTo>
                    <a:pt x="30" y="487"/>
                    <a:pt x="31" y="512"/>
                    <a:pt x="33" y="537"/>
                  </a:cubicBezTo>
                  <a:cubicBezTo>
                    <a:pt x="33" y="537"/>
                    <a:pt x="33" y="537"/>
                    <a:pt x="33" y="537"/>
                  </a:cubicBezTo>
                  <a:cubicBezTo>
                    <a:pt x="282" y="537"/>
                    <a:pt x="282" y="537"/>
                    <a:pt x="282" y="537"/>
                  </a:cubicBezTo>
                  <a:cubicBezTo>
                    <a:pt x="282" y="303"/>
                    <a:pt x="282" y="303"/>
                    <a:pt x="282" y="303"/>
                  </a:cubicBezTo>
                  <a:cubicBezTo>
                    <a:pt x="282" y="212"/>
                    <a:pt x="334" y="156"/>
                    <a:pt x="421" y="151"/>
                  </a:cubicBezTo>
                  <a:lnTo>
                    <a:pt x="421"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37" name="Freeform 12"/>
            <p:cNvSpPr>
              <a:spLocks/>
            </p:cNvSpPr>
            <p:nvPr/>
          </p:nvSpPr>
          <p:spPr bwMode="auto">
            <a:xfrm>
              <a:off x="1850" y="235"/>
              <a:ext cx="651" cy="357"/>
            </a:xfrm>
            <a:custGeom>
              <a:avLst/>
              <a:gdLst>
                <a:gd name="T0" fmla="*/ 105 w 2525"/>
                <a:gd name="T1" fmla="*/ 196 h 1387"/>
                <a:gd name="T2" fmla="*/ 105 w 2525"/>
                <a:gd name="T3" fmla="*/ 104 h 1387"/>
                <a:gd name="T4" fmla="*/ 2421 w 2525"/>
                <a:gd name="T5" fmla="*/ 104 h 1387"/>
                <a:gd name="T6" fmla="*/ 2421 w 2525"/>
                <a:gd name="T7" fmla="*/ 1387 h 1387"/>
                <a:gd name="T8" fmla="*/ 2525 w 2525"/>
                <a:gd name="T9" fmla="*/ 1387 h 1387"/>
                <a:gd name="T10" fmla="*/ 2525 w 2525"/>
                <a:gd name="T11" fmla="*/ 36 h 1387"/>
                <a:gd name="T12" fmla="*/ 2490 w 2525"/>
                <a:gd name="T13" fmla="*/ 0 h 1387"/>
                <a:gd name="T14" fmla="*/ 36 w 2525"/>
                <a:gd name="T15" fmla="*/ 0 h 1387"/>
                <a:gd name="T16" fmla="*/ 0 w 2525"/>
                <a:gd name="T17" fmla="*/ 36 h 1387"/>
                <a:gd name="T18" fmla="*/ 0 w 2525"/>
                <a:gd name="T19" fmla="*/ 184 h 1387"/>
                <a:gd name="T20" fmla="*/ 36 w 2525"/>
                <a:gd name="T21" fmla="*/ 179 h 1387"/>
                <a:gd name="T22" fmla="*/ 105 w 2525"/>
                <a:gd name="T23" fmla="*/ 19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5" h="1387">
                  <a:moveTo>
                    <a:pt x="105" y="196"/>
                  </a:moveTo>
                  <a:cubicBezTo>
                    <a:pt x="105" y="104"/>
                    <a:pt x="105" y="104"/>
                    <a:pt x="105" y="104"/>
                  </a:cubicBezTo>
                  <a:cubicBezTo>
                    <a:pt x="2421" y="104"/>
                    <a:pt x="2421" y="104"/>
                    <a:pt x="2421" y="104"/>
                  </a:cubicBezTo>
                  <a:cubicBezTo>
                    <a:pt x="2421" y="1387"/>
                    <a:pt x="2421" y="1387"/>
                    <a:pt x="2421" y="1387"/>
                  </a:cubicBezTo>
                  <a:cubicBezTo>
                    <a:pt x="2525" y="1387"/>
                    <a:pt x="2525" y="1387"/>
                    <a:pt x="2525" y="1387"/>
                  </a:cubicBezTo>
                  <a:cubicBezTo>
                    <a:pt x="2525" y="36"/>
                    <a:pt x="2525" y="36"/>
                    <a:pt x="2525" y="36"/>
                  </a:cubicBezTo>
                  <a:cubicBezTo>
                    <a:pt x="2525" y="16"/>
                    <a:pt x="2509" y="0"/>
                    <a:pt x="2490" y="0"/>
                  </a:cubicBezTo>
                  <a:cubicBezTo>
                    <a:pt x="36" y="0"/>
                    <a:pt x="36" y="0"/>
                    <a:pt x="36" y="0"/>
                  </a:cubicBezTo>
                  <a:cubicBezTo>
                    <a:pt x="16" y="0"/>
                    <a:pt x="0" y="16"/>
                    <a:pt x="0" y="36"/>
                  </a:cubicBezTo>
                  <a:cubicBezTo>
                    <a:pt x="0" y="184"/>
                    <a:pt x="0" y="184"/>
                    <a:pt x="0" y="184"/>
                  </a:cubicBezTo>
                  <a:cubicBezTo>
                    <a:pt x="12" y="181"/>
                    <a:pt x="24" y="179"/>
                    <a:pt x="36" y="179"/>
                  </a:cubicBezTo>
                  <a:cubicBezTo>
                    <a:pt x="61" y="179"/>
                    <a:pt x="84" y="185"/>
                    <a:pt x="105" y="19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38" name="Freeform 13"/>
            <p:cNvSpPr>
              <a:spLocks/>
            </p:cNvSpPr>
            <p:nvPr/>
          </p:nvSpPr>
          <p:spPr bwMode="auto">
            <a:xfrm>
              <a:off x="2069" y="768"/>
              <a:ext cx="13" cy="4"/>
            </a:xfrm>
            <a:custGeom>
              <a:avLst/>
              <a:gdLst>
                <a:gd name="T0" fmla="*/ 16 w 50"/>
                <a:gd name="T1" fmla="*/ 11 h 16"/>
                <a:gd name="T2" fmla="*/ 13 w 50"/>
                <a:gd name="T3" fmla="*/ 12 h 16"/>
                <a:gd name="T4" fmla="*/ 0 w 50"/>
                <a:gd name="T5" fmla="*/ 16 h 16"/>
                <a:gd name="T6" fmla="*/ 0 w 50"/>
                <a:gd name="T7" fmla="*/ 16 h 16"/>
                <a:gd name="T8" fmla="*/ 50 w 50"/>
                <a:gd name="T9" fmla="*/ 0 h 16"/>
                <a:gd name="T10" fmla="*/ 29 w 50"/>
                <a:gd name="T11" fmla="*/ 7 h 16"/>
                <a:gd name="T12" fmla="*/ 16 w 50"/>
                <a:gd name="T13" fmla="*/ 11 h 16"/>
              </a:gdLst>
              <a:ahLst/>
              <a:cxnLst>
                <a:cxn ang="0">
                  <a:pos x="T0" y="T1"/>
                </a:cxn>
                <a:cxn ang="0">
                  <a:pos x="T2" y="T3"/>
                </a:cxn>
                <a:cxn ang="0">
                  <a:pos x="T4" y="T5"/>
                </a:cxn>
                <a:cxn ang="0">
                  <a:pos x="T6" y="T7"/>
                </a:cxn>
                <a:cxn ang="0">
                  <a:pos x="T8" y="T9"/>
                </a:cxn>
                <a:cxn ang="0">
                  <a:pos x="T10" y="T11"/>
                </a:cxn>
                <a:cxn ang="0">
                  <a:pos x="T12" y="T13"/>
                </a:cxn>
              </a:cxnLst>
              <a:rect l="0" t="0" r="r" b="b"/>
              <a:pathLst>
                <a:path w="50" h="16">
                  <a:moveTo>
                    <a:pt x="16" y="11"/>
                  </a:moveTo>
                  <a:cubicBezTo>
                    <a:pt x="15" y="11"/>
                    <a:pt x="14" y="12"/>
                    <a:pt x="13" y="12"/>
                  </a:cubicBezTo>
                  <a:cubicBezTo>
                    <a:pt x="8" y="13"/>
                    <a:pt x="4" y="15"/>
                    <a:pt x="0" y="16"/>
                  </a:cubicBezTo>
                  <a:cubicBezTo>
                    <a:pt x="0" y="16"/>
                    <a:pt x="0" y="16"/>
                    <a:pt x="0" y="16"/>
                  </a:cubicBezTo>
                  <a:cubicBezTo>
                    <a:pt x="50" y="0"/>
                    <a:pt x="50" y="0"/>
                    <a:pt x="50" y="0"/>
                  </a:cubicBezTo>
                  <a:cubicBezTo>
                    <a:pt x="43" y="2"/>
                    <a:pt x="36" y="4"/>
                    <a:pt x="29" y="7"/>
                  </a:cubicBezTo>
                  <a:cubicBezTo>
                    <a:pt x="25" y="8"/>
                    <a:pt x="20" y="9"/>
                    <a:pt x="16" y="11"/>
                  </a:cubicBezTo>
                  <a:close/>
                </a:path>
              </a:pathLst>
            </a:custGeom>
            <a:solidFill>
              <a:srgbClr val="B0CB1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39" name="Freeform 14"/>
            <p:cNvSpPr>
              <a:spLocks/>
            </p:cNvSpPr>
            <p:nvPr/>
          </p:nvSpPr>
          <p:spPr bwMode="auto">
            <a:xfrm>
              <a:off x="2087" y="765"/>
              <a:ext cx="5" cy="1"/>
            </a:xfrm>
            <a:custGeom>
              <a:avLst/>
              <a:gdLst>
                <a:gd name="T0" fmla="*/ 0 w 18"/>
                <a:gd name="T1" fmla="*/ 7 h 7"/>
                <a:gd name="T2" fmla="*/ 18 w 18"/>
                <a:gd name="T3" fmla="*/ 0 h 7"/>
                <a:gd name="T4" fmla="*/ 18 w 18"/>
                <a:gd name="T5" fmla="*/ 0 h 7"/>
                <a:gd name="T6" fmla="*/ 18 w 18"/>
                <a:gd name="T7" fmla="*/ 0 h 7"/>
                <a:gd name="T8" fmla="*/ 0 w 18"/>
                <a:gd name="T9" fmla="*/ 7 h 7"/>
              </a:gdLst>
              <a:ahLst/>
              <a:cxnLst>
                <a:cxn ang="0">
                  <a:pos x="T0" y="T1"/>
                </a:cxn>
                <a:cxn ang="0">
                  <a:pos x="T2" y="T3"/>
                </a:cxn>
                <a:cxn ang="0">
                  <a:pos x="T4" y="T5"/>
                </a:cxn>
                <a:cxn ang="0">
                  <a:pos x="T6" y="T7"/>
                </a:cxn>
                <a:cxn ang="0">
                  <a:pos x="T8" y="T9"/>
                </a:cxn>
              </a:cxnLst>
              <a:rect l="0" t="0" r="r" b="b"/>
              <a:pathLst>
                <a:path w="18" h="7">
                  <a:moveTo>
                    <a:pt x="0" y="7"/>
                  </a:moveTo>
                  <a:cubicBezTo>
                    <a:pt x="6" y="5"/>
                    <a:pt x="13" y="3"/>
                    <a:pt x="18" y="0"/>
                  </a:cubicBezTo>
                  <a:cubicBezTo>
                    <a:pt x="18" y="0"/>
                    <a:pt x="18" y="0"/>
                    <a:pt x="18" y="0"/>
                  </a:cubicBezTo>
                  <a:cubicBezTo>
                    <a:pt x="18" y="0"/>
                    <a:pt x="18" y="0"/>
                    <a:pt x="18" y="0"/>
                  </a:cubicBezTo>
                  <a:cubicBezTo>
                    <a:pt x="13" y="3"/>
                    <a:pt x="6" y="5"/>
                    <a:pt x="0" y="7"/>
                  </a:cubicBezTo>
                  <a:close/>
                </a:path>
              </a:pathLst>
            </a:custGeom>
            <a:solidFill>
              <a:srgbClr val="02439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40" name="Freeform 15"/>
            <p:cNvSpPr>
              <a:spLocks/>
            </p:cNvSpPr>
            <p:nvPr/>
          </p:nvSpPr>
          <p:spPr bwMode="auto">
            <a:xfrm>
              <a:off x="2082" y="766"/>
              <a:ext cx="5" cy="2"/>
            </a:xfrm>
            <a:custGeom>
              <a:avLst/>
              <a:gdLst>
                <a:gd name="T0" fmla="*/ 20 w 20"/>
                <a:gd name="T1" fmla="*/ 0 h 6"/>
                <a:gd name="T2" fmla="*/ 0 w 20"/>
                <a:gd name="T3" fmla="*/ 6 h 6"/>
                <a:gd name="T4" fmla="*/ 20 w 20"/>
                <a:gd name="T5" fmla="*/ 0 h 6"/>
              </a:gdLst>
              <a:ahLst/>
              <a:cxnLst>
                <a:cxn ang="0">
                  <a:pos x="T0" y="T1"/>
                </a:cxn>
                <a:cxn ang="0">
                  <a:pos x="T2" y="T3"/>
                </a:cxn>
                <a:cxn ang="0">
                  <a:pos x="T4" y="T5"/>
                </a:cxn>
              </a:cxnLst>
              <a:rect l="0" t="0" r="r" b="b"/>
              <a:pathLst>
                <a:path w="20" h="6">
                  <a:moveTo>
                    <a:pt x="20" y="0"/>
                  </a:moveTo>
                  <a:cubicBezTo>
                    <a:pt x="13" y="2"/>
                    <a:pt x="7" y="4"/>
                    <a:pt x="0" y="6"/>
                  </a:cubicBezTo>
                  <a:cubicBezTo>
                    <a:pt x="7" y="4"/>
                    <a:pt x="13" y="2"/>
                    <a:pt x="20" y="0"/>
                  </a:cubicBezTo>
                  <a:close/>
                </a:path>
              </a:pathLst>
            </a:custGeom>
            <a:solidFill>
              <a:srgbClr val="02439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41" name="Freeform 16"/>
            <p:cNvSpPr>
              <a:spLocks/>
            </p:cNvSpPr>
            <p:nvPr/>
          </p:nvSpPr>
          <p:spPr bwMode="auto">
            <a:xfrm>
              <a:off x="2060" y="765"/>
              <a:ext cx="33" cy="19"/>
            </a:xfrm>
            <a:custGeom>
              <a:avLst/>
              <a:gdLst>
                <a:gd name="T0" fmla="*/ 124 w 129"/>
                <a:gd name="T1" fmla="*/ 0 h 75"/>
                <a:gd name="T2" fmla="*/ 124 w 129"/>
                <a:gd name="T3" fmla="*/ 0 h 75"/>
                <a:gd name="T4" fmla="*/ 106 w 129"/>
                <a:gd name="T5" fmla="*/ 7 h 75"/>
                <a:gd name="T6" fmla="*/ 86 w 129"/>
                <a:gd name="T7" fmla="*/ 13 h 75"/>
                <a:gd name="T8" fmla="*/ 36 w 129"/>
                <a:gd name="T9" fmla="*/ 29 h 75"/>
                <a:gd name="T10" fmla="*/ 0 w 129"/>
                <a:gd name="T11" fmla="*/ 58 h 75"/>
                <a:gd name="T12" fmla="*/ 0 w 129"/>
                <a:gd name="T13" fmla="*/ 75 h 75"/>
                <a:gd name="T14" fmla="*/ 129 w 129"/>
                <a:gd name="T15" fmla="*/ 75 h 75"/>
                <a:gd name="T16" fmla="*/ 129 w 129"/>
                <a:gd name="T17" fmla="*/ 75 h 75"/>
                <a:gd name="T18" fmla="*/ 129 w 129"/>
                <a:gd name="T19" fmla="*/ 75 h 75"/>
                <a:gd name="T20" fmla="*/ 124 w 129"/>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75">
                  <a:moveTo>
                    <a:pt x="124" y="0"/>
                  </a:moveTo>
                  <a:cubicBezTo>
                    <a:pt x="124" y="0"/>
                    <a:pt x="124" y="0"/>
                    <a:pt x="124" y="0"/>
                  </a:cubicBezTo>
                  <a:cubicBezTo>
                    <a:pt x="119" y="3"/>
                    <a:pt x="112" y="5"/>
                    <a:pt x="106" y="7"/>
                  </a:cubicBezTo>
                  <a:cubicBezTo>
                    <a:pt x="99" y="9"/>
                    <a:pt x="93" y="11"/>
                    <a:pt x="86" y="13"/>
                  </a:cubicBezTo>
                  <a:cubicBezTo>
                    <a:pt x="36" y="29"/>
                    <a:pt x="36" y="29"/>
                    <a:pt x="36" y="29"/>
                  </a:cubicBezTo>
                  <a:cubicBezTo>
                    <a:pt x="15" y="38"/>
                    <a:pt x="0" y="47"/>
                    <a:pt x="0" y="58"/>
                  </a:cubicBezTo>
                  <a:cubicBezTo>
                    <a:pt x="0" y="75"/>
                    <a:pt x="0" y="75"/>
                    <a:pt x="0" y="75"/>
                  </a:cubicBezTo>
                  <a:cubicBezTo>
                    <a:pt x="129" y="75"/>
                    <a:pt x="129" y="75"/>
                    <a:pt x="129" y="75"/>
                  </a:cubicBezTo>
                  <a:cubicBezTo>
                    <a:pt x="129" y="75"/>
                    <a:pt x="129" y="75"/>
                    <a:pt x="129" y="75"/>
                  </a:cubicBezTo>
                  <a:cubicBezTo>
                    <a:pt x="129" y="75"/>
                    <a:pt x="129" y="75"/>
                    <a:pt x="129" y="75"/>
                  </a:cubicBezTo>
                  <a:cubicBezTo>
                    <a:pt x="127" y="50"/>
                    <a:pt x="126" y="25"/>
                    <a:pt x="124" y="0"/>
                  </a:cubicBezTo>
                  <a:close/>
                </a:path>
              </a:pathLst>
            </a:custGeom>
            <a:solidFill>
              <a:srgbClr val="B0CB1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42" name="Freeform 17"/>
            <p:cNvSpPr>
              <a:spLocks/>
            </p:cNvSpPr>
            <p:nvPr/>
          </p:nvSpPr>
          <p:spPr bwMode="auto">
            <a:xfrm>
              <a:off x="2085" y="646"/>
              <a:ext cx="1" cy="27"/>
            </a:xfrm>
            <a:custGeom>
              <a:avLst/>
              <a:gdLst>
                <a:gd name="T0" fmla="*/ 7 w 7"/>
                <a:gd name="T1" fmla="*/ 105 h 105"/>
                <a:gd name="T2" fmla="*/ 7 w 7"/>
                <a:gd name="T3" fmla="*/ 105 h 105"/>
                <a:gd name="T4" fmla="*/ 7 w 7"/>
                <a:gd name="T5" fmla="*/ 105 h 105"/>
                <a:gd name="T6" fmla="*/ 0 w 7"/>
                <a:gd name="T7" fmla="*/ 0 h 105"/>
                <a:gd name="T8" fmla="*/ 0 w 7"/>
                <a:gd name="T9" fmla="*/ 0 h 105"/>
                <a:gd name="T10" fmla="*/ 7 w 7"/>
                <a:gd name="T11" fmla="*/ 105 h 105"/>
              </a:gdLst>
              <a:ahLst/>
              <a:cxnLst>
                <a:cxn ang="0">
                  <a:pos x="T0" y="T1"/>
                </a:cxn>
                <a:cxn ang="0">
                  <a:pos x="T2" y="T3"/>
                </a:cxn>
                <a:cxn ang="0">
                  <a:pos x="T4" y="T5"/>
                </a:cxn>
                <a:cxn ang="0">
                  <a:pos x="T6" y="T7"/>
                </a:cxn>
                <a:cxn ang="0">
                  <a:pos x="T8" y="T9"/>
                </a:cxn>
                <a:cxn ang="0">
                  <a:pos x="T10" y="T11"/>
                </a:cxn>
              </a:cxnLst>
              <a:rect l="0" t="0" r="r" b="b"/>
              <a:pathLst>
                <a:path w="7" h="105">
                  <a:moveTo>
                    <a:pt x="7" y="105"/>
                  </a:moveTo>
                  <a:cubicBezTo>
                    <a:pt x="7" y="105"/>
                    <a:pt x="7" y="105"/>
                    <a:pt x="7" y="105"/>
                  </a:cubicBezTo>
                  <a:cubicBezTo>
                    <a:pt x="7" y="105"/>
                    <a:pt x="7" y="105"/>
                    <a:pt x="7" y="105"/>
                  </a:cubicBezTo>
                  <a:cubicBezTo>
                    <a:pt x="4" y="62"/>
                    <a:pt x="2" y="27"/>
                    <a:pt x="0" y="0"/>
                  </a:cubicBezTo>
                  <a:cubicBezTo>
                    <a:pt x="0" y="0"/>
                    <a:pt x="0" y="0"/>
                    <a:pt x="0" y="0"/>
                  </a:cubicBezTo>
                  <a:cubicBezTo>
                    <a:pt x="2" y="27"/>
                    <a:pt x="4" y="62"/>
                    <a:pt x="7" y="105"/>
                  </a:cubicBezTo>
                  <a:close/>
                </a:path>
              </a:pathLst>
            </a:custGeom>
            <a:solidFill>
              <a:srgbClr val="B0CB1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43" name="Freeform 18"/>
            <p:cNvSpPr>
              <a:spLocks/>
            </p:cNvSpPr>
            <p:nvPr/>
          </p:nvSpPr>
          <p:spPr bwMode="auto">
            <a:xfrm>
              <a:off x="2085" y="646"/>
              <a:ext cx="1" cy="27"/>
            </a:xfrm>
            <a:custGeom>
              <a:avLst/>
              <a:gdLst>
                <a:gd name="T0" fmla="*/ 7 w 7"/>
                <a:gd name="T1" fmla="*/ 105 h 105"/>
                <a:gd name="T2" fmla="*/ 7 w 7"/>
                <a:gd name="T3" fmla="*/ 105 h 105"/>
                <a:gd name="T4" fmla="*/ 7 w 7"/>
                <a:gd name="T5" fmla="*/ 105 h 105"/>
                <a:gd name="T6" fmla="*/ 0 w 7"/>
                <a:gd name="T7" fmla="*/ 0 h 105"/>
                <a:gd name="T8" fmla="*/ 0 w 7"/>
                <a:gd name="T9" fmla="*/ 0 h 105"/>
                <a:gd name="T10" fmla="*/ 7 w 7"/>
                <a:gd name="T11" fmla="*/ 105 h 105"/>
              </a:gdLst>
              <a:ahLst/>
              <a:cxnLst>
                <a:cxn ang="0">
                  <a:pos x="T0" y="T1"/>
                </a:cxn>
                <a:cxn ang="0">
                  <a:pos x="T2" y="T3"/>
                </a:cxn>
                <a:cxn ang="0">
                  <a:pos x="T4" y="T5"/>
                </a:cxn>
                <a:cxn ang="0">
                  <a:pos x="T6" y="T7"/>
                </a:cxn>
                <a:cxn ang="0">
                  <a:pos x="T8" y="T9"/>
                </a:cxn>
                <a:cxn ang="0">
                  <a:pos x="T10" y="T11"/>
                </a:cxn>
              </a:cxnLst>
              <a:rect l="0" t="0" r="r" b="b"/>
              <a:pathLst>
                <a:path w="7" h="105">
                  <a:moveTo>
                    <a:pt x="7" y="105"/>
                  </a:moveTo>
                  <a:cubicBezTo>
                    <a:pt x="7" y="105"/>
                    <a:pt x="7" y="105"/>
                    <a:pt x="7" y="105"/>
                  </a:cubicBezTo>
                  <a:cubicBezTo>
                    <a:pt x="7" y="105"/>
                    <a:pt x="7" y="105"/>
                    <a:pt x="7" y="105"/>
                  </a:cubicBezTo>
                  <a:cubicBezTo>
                    <a:pt x="4" y="62"/>
                    <a:pt x="2" y="27"/>
                    <a:pt x="0" y="0"/>
                  </a:cubicBezTo>
                  <a:cubicBezTo>
                    <a:pt x="0" y="0"/>
                    <a:pt x="0" y="0"/>
                    <a:pt x="0" y="0"/>
                  </a:cubicBezTo>
                  <a:cubicBezTo>
                    <a:pt x="2" y="27"/>
                    <a:pt x="4" y="62"/>
                    <a:pt x="7" y="105"/>
                  </a:cubicBezTo>
                  <a:close/>
                </a:path>
              </a:pathLst>
            </a:custGeom>
            <a:solidFill>
              <a:srgbClr val="02439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44" name="Freeform 19"/>
            <p:cNvSpPr>
              <a:spLocks/>
            </p:cNvSpPr>
            <p:nvPr/>
          </p:nvSpPr>
          <p:spPr bwMode="auto">
            <a:xfrm>
              <a:off x="2077" y="768"/>
              <a:ext cx="5" cy="2"/>
            </a:xfrm>
            <a:custGeom>
              <a:avLst/>
              <a:gdLst>
                <a:gd name="T0" fmla="*/ 21 w 21"/>
                <a:gd name="T1" fmla="*/ 0 h 7"/>
                <a:gd name="T2" fmla="*/ 0 w 21"/>
                <a:gd name="T3" fmla="*/ 7 h 7"/>
                <a:gd name="T4" fmla="*/ 21 w 21"/>
                <a:gd name="T5" fmla="*/ 0 h 7"/>
              </a:gdLst>
              <a:ahLst/>
              <a:cxnLst>
                <a:cxn ang="0">
                  <a:pos x="T0" y="T1"/>
                </a:cxn>
                <a:cxn ang="0">
                  <a:pos x="T2" y="T3"/>
                </a:cxn>
                <a:cxn ang="0">
                  <a:pos x="T4" y="T5"/>
                </a:cxn>
              </a:cxnLst>
              <a:rect l="0" t="0" r="r" b="b"/>
              <a:pathLst>
                <a:path w="21" h="7">
                  <a:moveTo>
                    <a:pt x="21" y="0"/>
                  </a:moveTo>
                  <a:cubicBezTo>
                    <a:pt x="14" y="2"/>
                    <a:pt x="7" y="4"/>
                    <a:pt x="0" y="7"/>
                  </a:cubicBezTo>
                  <a:cubicBezTo>
                    <a:pt x="7" y="4"/>
                    <a:pt x="14" y="2"/>
                    <a:pt x="21" y="0"/>
                  </a:cubicBezTo>
                  <a:close/>
                </a:path>
              </a:pathLst>
            </a:custGeom>
            <a:solidFill>
              <a:srgbClr val="B0CB1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45" name="Freeform 20"/>
            <p:cNvSpPr>
              <a:spLocks/>
            </p:cNvSpPr>
            <p:nvPr/>
          </p:nvSpPr>
          <p:spPr bwMode="auto">
            <a:xfrm>
              <a:off x="2077" y="768"/>
              <a:ext cx="5" cy="2"/>
            </a:xfrm>
            <a:custGeom>
              <a:avLst/>
              <a:gdLst>
                <a:gd name="T0" fmla="*/ 21 w 21"/>
                <a:gd name="T1" fmla="*/ 0 h 7"/>
                <a:gd name="T2" fmla="*/ 0 w 21"/>
                <a:gd name="T3" fmla="*/ 7 h 7"/>
                <a:gd name="T4" fmla="*/ 21 w 21"/>
                <a:gd name="T5" fmla="*/ 0 h 7"/>
              </a:gdLst>
              <a:ahLst/>
              <a:cxnLst>
                <a:cxn ang="0">
                  <a:pos x="T0" y="T1"/>
                </a:cxn>
                <a:cxn ang="0">
                  <a:pos x="T2" y="T3"/>
                </a:cxn>
                <a:cxn ang="0">
                  <a:pos x="T4" y="T5"/>
                </a:cxn>
              </a:cxnLst>
              <a:rect l="0" t="0" r="r" b="b"/>
              <a:pathLst>
                <a:path w="21" h="7">
                  <a:moveTo>
                    <a:pt x="21" y="0"/>
                  </a:moveTo>
                  <a:cubicBezTo>
                    <a:pt x="14" y="2"/>
                    <a:pt x="7" y="4"/>
                    <a:pt x="0" y="7"/>
                  </a:cubicBezTo>
                  <a:cubicBezTo>
                    <a:pt x="7" y="4"/>
                    <a:pt x="14" y="2"/>
                    <a:pt x="21" y="0"/>
                  </a:cubicBezTo>
                  <a:close/>
                </a:path>
              </a:pathLst>
            </a:custGeom>
            <a:solidFill>
              <a:srgbClr val="02439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46" name="Freeform 21"/>
            <p:cNvSpPr>
              <a:spLocks/>
            </p:cNvSpPr>
            <p:nvPr/>
          </p:nvSpPr>
          <p:spPr bwMode="auto">
            <a:xfrm>
              <a:off x="2073" y="770"/>
              <a:ext cx="4" cy="1"/>
            </a:xfrm>
            <a:custGeom>
              <a:avLst/>
              <a:gdLst>
                <a:gd name="T0" fmla="*/ 0 w 13"/>
                <a:gd name="T1" fmla="*/ 4 h 4"/>
                <a:gd name="T2" fmla="*/ 13 w 13"/>
                <a:gd name="T3" fmla="*/ 0 h 4"/>
                <a:gd name="T4" fmla="*/ 0 w 13"/>
                <a:gd name="T5" fmla="*/ 4 h 4"/>
              </a:gdLst>
              <a:ahLst/>
              <a:cxnLst>
                <a:cxn ang="0">
                  <a:pos x="T0" y="T1"/>
                </a:cxn>
                <a:cxn ang="0">
                  <a:pos x="T2" y="T3"/>
                </a:cxn>
                <a:cxn ang="0">
                  <a:pos x="T4" y="T5"/>
                </a:cxn>
              </a:cxnLst>
              <a:rect l="0" t="0" r="r" b="b"/>
              <a:pathLst>
                <a:path w="13" h="4">
                  <a:moveTo>
                    <a:pt x="0" y="4"/>
                  </a:moveTo>
                  <a:cubicBezTo>
                    <a:pt x="4" y="2"/>
                    <a:pt x="9" y="1"/>
                    <a:pt x="13" y="0"/>
                  </a:cubicBezTo>
                  <a:cubicBezTo>
                    <a:pt x="9" y="1"/>
                    <a:pt x="4" y="2"/>
                    <a:pt x="0" y="4"/>
                  </a:cubicBezTo>
                  <a:close/>
                </a:path>
              </a:pathLst>
            </a:custGeom>
            <a:solidFill>
              <a:srgbClr val="B0CB1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47" name="Freeform 22"/>
            <p:cNvSpPr>
              <a:spLocks/>
            </p:cNvSpPr>
            <p:nvPr/>
          </p:nvSpPr>
          <p:spPr bwMode="auto">
            <a:xfrm>
              <a:off x="2073" y="770"/>
              <a:ext cx="4" cy="1"/>
            </a:xfrm>
            <a:custGeom>
              <a:avLst/>
              <a:gdLst>
                <a:gd name="T0" fmla="*/ 0 w 13"/>
                <a:gd name="T1" fmla="*/ 4 h 4"/>
                <a:gd name="T2" fmla="*/ 13 w 13"/>
                <a:gd name="T3" fmla="*/ 0 h 4"/>
                <a:gd name="T4" fmla="*/ 0 w 13"/>
                <a:gd name="T5" fmla="*/ 4 h 4"/>
              </a:gdLst>
              <a:ahLst/>
              <a:cxnLst>
                <a:cxn ang="0">
                  <a:pos x="T0" y="T1"/>
                </a:cxn>
                <a:cxn ang="0">
                  <a:pos x="T2" y="T3"/>
                </a:cxn>
                <a:cxn ang="0">
                  <a:pos x="T4" y="T5"/>
                </a:cxn>
              </a:cxnLst>
              <a:rect l="0" t="0" r="r" b="b"/>
              <a:pathLst>
                <a:path w="13" h="4">
                  <a:moveTo>
                    <a:pt x="0" y="4"/>
                  </a:moveTo>
                  <a:cubicBezTo>
                    <a:pt x="4" y="2"/>
                    <a:pt x="9" y="1"/>
                    <a:pt x="13" y="0"/>
                  </a:cubicBezTo>
                  <a:cubicBezTo>
                    <a:pt x="9" y="1"/>
                    <a:pt x="4" y="2"/>
                    <a:pt x="0" y="4"/>
                  </a:cubicBezTo>
                  <a:close/>
                </a:path>
              </a:pathLst>
            </a:custGeom>
            <a:solidFill>
              <a:srgbClr val="02439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48" name="Freeform 23"/>
            <p:cNvSpPr>
              <a:spLocks/>
            </p:cNvSpPr>
            <p:nvPr/>
          </p:nvSpPr>
          <p:spPr bwMode="auto">
            <a:xfrm>
              <a:off x="2069" y="771"/>
              <a:ext cx="3" cy="1"/>
            </a:xfrm>
            <a:custGeom>
              <a:avLst/>
              <a:gdLst>
                <a:gd name="T0" fmla="*/ 0 w 13"/>
                <a:gd name="T1" fmla="*/ 4 h 4"/>
                <a:gd name="T2" fmla="*/ 13 w 13"/>
                <a:gd name="T3" fmla="*/ 0 h 4"/>
                <a:gd name="T4" fmla="*/ 0 w 13"/>
                <a:gd name="T5" fmla="*/ 4 h 4"/>
              </a:gdLst>
              <a:ahLst/>
              <a:cxnLst>
                <a:cxn ang="0">
                  <a:pos x="T0" y="T1"/>
                </a:cxn>
                <a:cxn ang="0">
                  <a:pos x="T2" y="T3"/>
                </a:cxn>
                <a:cxn ang="0">
                  <a:pos x="T4" y="T5"/>
                </a:cxn>
              </a:cxnLst>
              <a:rect l="0" t="0" r="r" b="b"/>
              <a:pathLst>
                <a:path w="13" h="4">
                  <a:moveTo>
                    <a:pt x="0" y="4"/>
                  </a:moveTo>
                  <a:cubicBezTo>
                    <a:pt x="4" y="3"/>
                    <a:pt x="8" y="1"/>
                    <a:pt x="13" y="0"/>
                  </a:cubicBezTo>
                  <a:cubicBezTo>
                    <a:pt x="8" y="1"/>
                    <a:pt x="4" y="3"/>
                    <a:pt x="0" y="4"/>
                  </a:cubicBezTo>
                  <a:close/>
                </a:path>
              </a:pathLst>
            </a:custGeom>
            <a:solidFill>
              <a:srgbClr val="B0CB1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49" name="Freeform 24"/>
            <p:cNvSpPr>
              <a:spLocks/>
            </p:cNvSpPr>
            <p:nvPr/>
          </p:nvSpPr>
          <p:spPr bwMode="auto">
            <a:xfrm>
              <a:off x="2069" y="771"/>
              <a:ext cx="3" cy="1"/>
            </a:xfrm>
            <a:custGeom>
              <a:avLst/>
              <a:gdLst>
                <a:gd name="T0" fmla="*/ 0 w 13"/>
                <a:gd name="T1" fmla="*/ 4 h 4"/>
                <a:gd name="T2" fmla="*/ 13 w 13"/>
                <a:gd name="T3" fmla="*/ 0 h 4"/>
                <a:gd name="T4" fmla="*/ 0 w 13"/>
                <a:gd name="T5" fmla="*/ 4 h 4"/>
              </a:gdLst>
              <a:ahLst/>
              <a:cxnLst>
                <a:cxn ang="0">
                  <a:pos x="T0" y="T1"/>
                </a:cxn>
                <a:cxn ang="0">
                  <a:pos x="T2" y="T3"/>
                </a:cxn>
                <a:cxn ang="0">
                  <a:pos x="T4" y="T5"/>
                </a:cxn>
              </a:cxnLst>
              <a:rect l="0" t="0" r="r" b="b"/>
              <a:pathLst>
                <a:path w="13" h="4">
                  <a:moveTo>
                    <a:pt x="0" y="4"/>
                  </a:moveTo>
                  <a:cubicBezTo>
                    <a:pt x="4" y="3"/>
                    <a:pt x="8" y="1"/>
                    <a:pt x="13" y="0"/>
                  </a:cubicBezTo>
                  <a:cubicBezTo>
                    <a:pt x="8" y="1"/>
                    <a:pt x="4" y="3"/>
                    <a:pt x="0" y="4"/>
                  </a:cubicBezTo>
                  <a:close/>
                </a:path>
              </a:pathLst>
            </a:custGeom>
            <a:solidFill>
              <a:srgbClr val="02439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50" name="Oval 25"/>
            <p:cNvSpPr>
              <a:spLocks noChangeArrowheads="1"/>
            </p:cNvSpPr>
            <p:nvPr/>
          </p:nvSpPr>
          <p:spPr bwMode="auto">
            <a:xfrm>
              <a:off x="1742" y="293"/>
              <a:ext cx="227" cy="2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51" name="Freeform 26"/>
            <p:cNvSpPr>
              <a:spLocks noEditPoints="1"/>
            </p:cNvSpPr>
            <p:nvPr/>
          </p:nvSpPr>
          <p:spPr bwMode="auto">
            <a:xfrm>
              <a:off x="2176" y="611"/>
              <a:ext cx="406" cy="311"/>
            </a:xfrm>
            <a:custGeom>
              <a:avLst/>
              <a:gdLst>
                <a:gd name="T0" fmla="*/ 189 w 1575"/>
                <a:gd name="T1" fmla="*/ 0 h 1211"/>
                <a:gd name="T2" fmla="*/ 140 w 1575"/>
                <a:gd name="T3" fmla="*/ 289 h 1211"/>
                <a:gd name="T4" fmla="*/ 291 w 1575"/>
                <a:gd name="T5" fmla="*/ 173 h 1211"/>
                <a:gd name="T6" fmla="*/ 1415 w 1575"/>
                <a:gd name="T7" fmla="*/ 136 h 1211"/>
                <a:gd name="T8" fmla="*/ 1452 w 1575"/>
                <a:gd name="T9" fmla="*/ 770 h 1211"/>
                <a:gd name="T10" fmla="*/ 511 w 1575"/>
                <a:gd name="T11" fmla="*/ 808 h 1211"/>
                <a:gd name="T12" fmla="*/ 431 w 1575"/>
                <a:gd name="T13" fmla="*/ 359 h 1211"/>
                <a:gd name="T14" fmla="*/ 291 w 1575"/>
                <a:gd name="T15" fmla="*/ 359 h 1211"/>
                <a:gd name="T16" fmla="*/ 114 w 1575"/>
                <a:gd name="T17" fmla="*/ 359 h 1211"/>
                <a:gd name="T18" fmla="*/ 0 w 1575"/>
                <a:gd name="T19" fmla="*/ 439 h 1211"/>
                <a:gd name="T20" fmla="*/ 79 w 1575"/>
                <a:gd name="T21" fmla="*/ 1211 h 1211"/>
                <a:gd name="T22" fmla="*/ 511 w 1575"/>
                <a:gd name="T23" fmla="*/ 1131 h 1211"/>
                <a:gd name="T24" fmla="*/ 1526 w 1575"/>
                <a:gd name="T25" fmla="*/ 944 h 1211"/>
                <a:gd name="T26" fmla="*/ 1575 w 1575"/>
                <a:gd name="T27" fmla="*/ 49 h 1211"/>
                <a:gd name="T28" fmla="*/ 828 w 1575"/>
                <a:gd name="T29" fmla="*/ 91 h 1211"/>
                <a:gd name="T30" fmla="*/ 828 w 1575"/>
                <a:gd name="T31" fmla="*/ 53 h 1211"/>
                <a:gd name="T32" fmla="*/ 828 w 1575"/>
                <a:gd name="T33" fmla="*/ 91 h 1211"/>
                <a:gd name="T34" fmla="*/ 1024 w 1575"/>
                <a:gd name="T35" fmla="*/ 72 h 1211"/>
                <a:gd name="T36" fmla="*/ 1077 w 1575"/>
                <a:gd name="T37" fmla="*/ 72 h 1211"/>
                <a:gd name="T38" fmla="*/ 183 w 1575"/>
                <a:gd name="T39" fmla="*/ 393 h 1211"/>
                <a:gd name="T40" fmla="*/ 327 w 1575"/>
                <a:gd name="T41" fmla="*/ 408 h 1211"/>
                <a:gd name="T42" fmla="*/ 183 w 1575"/>
                <a:gd name="T43" fmla="*/ 422 h 1211"/>
                <a:gd name="T44" fmla="*/ 183 w 1575"/>
                <a:gd name="T45" fmla="*/ 393 h 1211"/>
                <a:gd name="T46" fmla="*/ 234 w 1575"/>
                <a:gd name="T47" fmla="*/ 1175 h 1211"/>
                <a:gd name="T48" fmla="*/ 234 w 1575"/>
                <a:gd name="T49" fmla="*/ 1133 h 1211"/>
                <a:gd name="T50" fmla="*/ 285 w 1575"/>
                <a:gd name="T51" fmla="*/ 1154 h 1211"/>
                <a:gd name="T52" fmla="*/ 458 w 1575"/>
                <a:gd name="T53" fmla="*/ 736 h 1211"/>
                <a:gd name="T54" fmla="*/ 458 w 1575"/>
                <a:gd name="T55" fmla="*/ 944 h 1211"/>
                <a:gd name="T56" fmla="*/ 458 w 1575"/>
                <a:gd name="T57" fmla="*/ 1095 h 1211"/>
                <a:gd name="T58" fmla="*/ 57 w 1575"/>
                <a:gd name="T59" fmla="*/ 1099 h 1211"/>
                <a:gd name="T60" fmla="*/ 52 w 1575"/>
                <a:gd name="T61" fmla="*/ 467 h 1211"/>
                <a:gd name="T62" fmla="*/ 125 w 1575"/>
                <a:gd name="T63" fmla="*/ 462 h 1211"/>
                <a:gd name="T64" fmla="*/ 160 w 1575"/>
                <a:gd name="T65" fmla="*/ 462 h 1211"/>
                <a:gd name="T66" fmla="*/ 291 w 1575"/>
                <a:gd name="T67" fmla="*/ 462 h 1211"/>
                <a:gd name="T68" fmla="*/ 453 w 1575"/>
                <a:gd name="T69" fmla="*/ 462 h 1211"/>
                <a:gd name="T70" fmla="*/ 458 w 1575"/>
                <a:gd name="T71" fmla="*/ 736 h 1211"/>
                <a:gd name="T72" fmla="*/ 1548 w 1575"/>
                <a:gd name="T73" fmla="*/ 589 h 1211"/>
                <a:gd name="T74" fmla="*/ 1536 w 1575"/>
                <a:gd name="T75" fmla="*/ 376 h 1211"/>
                <a:gd name="T76" fmla="*/ 1560 w 1575"/>
                <a:gd name="T77" fmla="*/ 376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75" h="1211">
                  <a:moveTo>
                    <a:pt x="1526" y="0"/>
                  </a:moveTo>
                  <a:cubicBezTo>
                    <a:pt x="189" y="0"/>
                    <a:pt x="189" y="0"/>
                    <a:pt x="189" y="0"/>
                  </a:cubicBezTo>
                  <a:cubicBezTo>
                    <a:pt x="162" y="0"/>
                    <a:pt x="140" y="22"/>
                    <a:pt x="140" y="49"/>
                  </a:cubicBezTo>
                  <a:cubicBezTo>
                    <a:pt x="140" y="289"/>
                    <a:pt x="140" y="289"/>
                    <a:pt x="140" y="289"/>
                  </a:cubicBezTo>
                  <a:cubicBezTo>
                    <a:pt x="291" y="289"/>
                    <a:pt x="291" y="289"/>
                    <a:pt x="291" y="289"/>
                  </a:cubicBezTo>
                  <a:cubicBezTo>
                    <a:pt x="291" y="173"/>
                    <a:pt x="291" y="173"/>
                    <a:pt x="291" y="173"/>
                  </a:cubicBezTo>
                  <a:cubicBezTo>
                    <a:pt x="291" y="153"/>
                    <a:pt x="308" y="136"/>
                    <a:pt x="329" y="136"/>
                  </a:cubicBezTo>
                  <a:cubicBezTo>
                    <a:pt x="1415" y="136"/>
                    <a:pt x="1415" y="136"/>
                    <a:pt x="1415" y="136"/>
                  </a:cubicBezTo>
                  <a:cubicBezTo>
                    <a:pt x="1435" y="136"/>
                    <a:pt x="1452" y="153"/>
                    <a:pt x="1452" y="173"/>
                  </a:cubicBezTo>
                  <a:cubicBezTo>
                    <a:pt x="1452" y="770"/>
                    <a:pt x="1452" y="770"/>
                    <a:pt x="1452" y="770"/>
                  </a:cubicBezTo>
                  <a:cubicBezTo>
                    <a:pt x="1452" y="791"/>
                    <a:pt x="1435" y="808"/>
                    <a:pt x="1415" y="808"/>
                  </a:cubicBezTo>
                  <a:cubicBezTo>
                    <a:pt x="511" y="808"/>
                    <a:pt x="511" y="808"/>
                    <a:pt x="511" y="808"/>
                  </a:cubicBezTo>
                  <a:cubicBezTo>
                    <a:pt x="511" y="439"/>
                    <a:pt x="511" y="439"/>
                    <a:pt x="511" y="439"/>
                  </a:cubicBezTo>
                  <a:cubicBezTo>
                    <a:pt x="511" y="384"/>
                    <a:pt x="486" y="359"/>
                    <a:pt x="431" y="359"/>
                  </a:cubicBezTo>
                  <a:cubicBezTo>
                    <a:pt x="320" y="359"/>
                    <a:pt x="320" y="359"/>
                    <a:pt x="320" y="359"/>
                  </a:cubicBezTo>
                  <a:cubicBezTo>
                    <a:pt x="291" y="359"/>
                    <a:pt x="291" y="359"/>
                    <a:pt x="291" y="359"/>
                  </a:cubicBezTo>
                  <a:cubicBezTo>
                    <a:pt x="140" y="359"/>
                    <a:pt x="140" y="359"/>
                    <a:pt x="140" y="359"/>
                  </a:cubicBezTo>
                  <a:cubicBezTo>
                    <a:pt x="114" y="359"/>
                    <a:pt x="114" y="359"/>
                    <a:pt x="114" y="359"/>
                  </a:cubicBezTo>
                  <a:cubicBezTo>
                    <a:pt x="79" y="359"/>
                    <a:pt x="79" y="359"/>
                    <a:pt x="79" y="359"/>
                  </a:cubicBezTo>
                  <a:cubicBezTo>
                    <a:pt x="25" y="359"/>
                    <a:pt x="0" y="384"/>
                    <a:pt x="0" y="439"/>
                  </a:cubicBezTo>
                  <a:cubicBezTo>
                    <a:pt x="0" y="1131"/>
                    <a:pt x="0" y="1131"/>
                    <a:pt x="0" y="1131"/>
                  </a:cubicBezTo>
                  <a:cubicBezTo>
                    <a:pt x="0" y="1186"/>
                    <a:pt x="25" y="1211"/>
                    <a:pt x="79" y="1211"/>
                  </a:cubicBezTo>
                  <a:cubicBezTo>
                    <a:pt x="431" y="1211"/>
                    <a:pt x="431" y="1211"/>
                    <a:pt x="431" y="1211"/>
                  </a:cubicBezTo>
                  <a:cubicBezTo>
                    <a:pt x="486" y="1211"/>
                    <a:pt x="511" y="1186"/>
                    <a:pt x="511" y="1131"/>
                  </a:cubicBezTo>
                  <a:cubicBezTo>
                    <a:pt x="511" y="944"/>
                    <a:pt x="511" y="944"/>
                    <a:pt x="511" y="944"/>
                  </a:cubicBezTo>
                  <a:cubicBezTo>
                    <a:pt x="1526" y="944"/>
                    <a:pt x="1526" y="944"/>
                    <a:pt x="1526" y="944"/>
                  </a:cubicBezTo>
                  <a:cubicBezTo>
                    <a:pt x="1553" y="944"/>
                    <a:pt x="1575" y="922"/>
                    <a:pt x="1575" y="895"/>
                  </a:cubicBezTo>
                  <a:cubicBezTo>
                    <a:pt x="1575" y="49"/>
                    <a:pt x="1575" y="49"/>
                    <a:pt x="1575" y="49"/>
                  </a:cubicBezTo>
                  <a:cubicBezTo>
                    <a:pt x="1575" y="22"/>
                    <a:pt x="1553" y="0"/>
                    <a:pt x="1526" y="0"/>
                  </a:cubicBezTo>
                  <a:close/>
                  <a:moveTo>
                    <a:pt x="828" y="91"/>
                  </a:moveTo>
                  <a:cubicBezTo>
                    <a:pt x="817" y="91"/>
                    <a:pt x="809" y="83"/>
                    <a:pt x="809" y="72"/>
                  </a:cubicBezTo>
                  <a:cubicBezTo>
                    <a:pt x="809" y="62"/>
                    <a:pt x="817" y="53"/>
                    <a:pt x="828" y="53"/>
                  </a:cubicBezTo>
                  <a:cubicBezTo>
                    <a:pt x="838" y="53"/>
                    <a:pt x="847" y="62"/>
                    <a:pt x="847" y="72"/>
                  </a:cubicBezTo>
                  <a:cubicBezTo>
                    <a:pt x="847" y="83"/>
                    <a:pt x="838" y="91"/>
                    <a:pt x="828" y="91"/>
                  </a:cubicBezTo>
                  <a:close/>
                  <a:moveTo>
                    <a:pt x="1050" y="99"/>
                  </a:moveTo>
                  <a:cubicBezTo>
                    <a:pt x="1036" y="99"/>
                    <a:pt x="1024" y="87"/>
                    <a:pt x="1024" y="72"/>
                  </a:cubicBezTo>
                  <a:cubicBezTo>
                    <a:pt x="1024" y="58"/>
                    <a:pt x="1036" y="46"/>
                    <a:pt x="1050" y="46"/>
                  </a:cubicBezTo>
                  <a:cubicBezTo>
                    <a:pt x="1065" y="46"/>
                    <a:pt x="1077" y="58"/>
                    <a:pt x="1077" y="72"/>
                  </a:cubicBezTo>
                  <a:cubicBezTo>
                    <a:pt x="1077" y="87"/>
                    <a:pt x="1065" y="99"/>
                    <a:pt x="1050" y="99"/>
                  </a:cubicBezTo>
                  <a:close/>
                  <a:moveTo>
                    <a:pt x="183" y="393"/>
                  </a:moveTo>
                  <a:cubicBezTo>
                    <a:pt x="314" y="393"/>
                    <a:pt x="314" y="393"/>
                    <a:pt x="314" y="393"/>
                  </a:cubicBezTo>
                  <a:cubicBezTo>
                    <a:pt x="321" y="393"/>
                    <a:pt x="327" y="399"/>
                    <a:pt x="327" y="408"/>
                  </a:cubicBezTo>
                  <a:cubicBezTo>
                    <a:pt x="327" y="416"/>
                    <a:pt x="321" y="422"/>
                    <a:pt x="314" y="422"/>
                  </a:cubicBezTo>
                  <a:cubicBezTo>
                    <a:pt x="183" y="422"/>
                    <a:pt x="183" y="422"/>
                    <a:pt x="183" y="422"/>
                  </a:cubicBezTo>
                  <a:cubicBezTo>
                    <a:pt x="176" y="422"/>
                    <a:pt x="170" y="416"/>
                    <a:pt x="170" y="408"/>
                  </a:cubicBezTo>
                  <a:cubicBezTo>
                    <a:pt x="170" y="399"/>
                    <a:pt x="176" y="393"/>
                    <a:pt x="183" y="393"/>
                  </a:cubicBezTo>
                  <a:close/>
                  <a:moveTo>
                    <a:pt x="255" y="1184"/>
                  </a:moveTo>
                  <a:cubicBezTo>
                    <a:pt x="247" y="1184"/>
                    <a:pt x="240" y="1181"/>
                    <a:pt x="234" y="1175"/>
                  </a:cubicBezTo>
                  <a:cubicBezTo>
                    <a:pt x="229" y="1170"/>
                    <a:pt x="226" y="1162"/>
                    <a:pt x="226" y="1154"/>
                  </a:cubicBezTo>
                  <a:cubicBezTo>
                    <a:pt x="226" y="1146"/>
                    <a:pt x="229" y="1139"/>
                    <a:pt x="234" y="1133"/>
                  </a:cubicBezTo>
                  <a:cubicBezTo>
                    <a:pt x="240" y="1128"/>
                    <a:pt x="247" y="1125"/>
                    <a:pt x="255" y="1125"/>
                  </a:cubicBezTo>
                  <a:cubicBezTo>
                    <a:pt x="272" y="1125"/>
                    <a:pt x="285" y="1138"/>
                    <a:pt x="285" y="1154"/>
                  </a:cubicBezTo>
                  <a:cubicBezTo>
                    <a:pt x="285" y="1171"/>
                    <a:pt x="272" y="1184"/>
                    <a:pt x="255" y="1184"/>
                  </a:cubicBezTo>
                  <a:close/>
                  <a:moveTo>
                    <a:pt x="458" y="736"/>
                  </a:moveTo>
                  <a:cubicBezTo>
                    <a:pt x="458" y="808"/>
                    <a:pt x="458" y="808"/>
                    <a:pt x="458" y="808"/>
                  </a:cubicBezTo>
                  <a:cubicBezTo>
                    <a:pt x="458" y="944"/>
                    <a:pt x="458" y="944"/>
                    <a:pt x="458" y="944"/>
                  </a:cubicBezTo>
                  <a:cubicBezTo>
                    <a:pt x="458" y="1015"/>
                    <a:pt x="458" y="1015"/>
                    <a:pt x="458" y="1015"/>
                  </a:cubicBezTo>
                  <a:cubicBezTo>
                    <a:pt x="458" y="1095"/>
                    <a:pt x="458" y="1095"/>
                    <a:pt x="458" y="1095"/>
                  </a:cubicBezTo>
                  <a:cubicBezTo>
                    <a:pt x="458" y="1097"/>
                    <a:pt x="456" y="1099"/>
                    <a:pt x="453" y="1099"/>
                  </a:cubicBezTo>
                  <a:cubicBezTo>
                    <a:pt x="57" y="1099"/>
                    <a:pt x="57" y="1099"/>
                    <a:pt x="57" y="1099"/>
                  </a:cubicBezTo>
                  <a:cubicBezTo>
                    <a:pt x="54" y="1099"/>
                    <a:pt x="52" y="1097"/>
                    <a:pt x="52" y="1095"/>
                  </a:cubicBezTo>
                  <a:cubicBezTo>
                    <a:pt x="52" y="467"/>
                    <a:pt x="52" y="467"/>
                    <a:pt x="52" y="467"/>
                  </a:cubicBezTo>
                  <a:cubicBezTo>
                    <a:pt x="52" y="464"/>
                    <a:pt x="54" y="462"/>
                    <a:pt x="57" y="462"/>
                  </a:cubicBezTo>
                  <a:cubicBezTo>
                    <a:pt x="125" y="462"/>
                    <a:pt x="125" y="462"/>
                    <a:pt x="125" y="462"/>
                  </a:cubicBezTo>
                  <a:cubicBezTo>
                    <a:pt x="140" y="462"/>
                    <a:pt x="140" y="462"/>
                    <a:pt x="140" y="462"/>
                  </a:cubicBezTo>
                  <a:cubicBezTo>
                    <a:pt x="160" y="462"/>
                    <a:pt x="160" y="462"/>
                    <a:pt x="160" y="462"/>
                  </a:cubicBezTo>
                  <a:cubicBezTo>
                    <a:pt x="183" y="462"/>
                    <a:pt x="183" y="462"/>
                    <a:pt x="183" y="462"/>
                  </a:cubicBezTo>
                  <a:cubicBezTo>
                    <a:pt x="291" y="462"/>
                    <a:pt x="291" y="462"/>
                    <a:pt x="291" y="462"/>
                  </a:cubicBezTo>
                  <a:cubicBezTo>
                    <a:pt x="430" y="462"/>
                    <a:pt x="430" y="462"/>
                    <a:pt x="430" y="462"/>
                  </a:cubicBezTo>
                  <a:cubicBezTo>
                    <a:pt x="453" y="462"/>
                    <a:pt x="453" y="462"/>
                    <a:pt x="453" y="462"/>
                  </a:cubicBezTo>
                  <a:cubicBezTo>
                    <a:pt x="456" y="462"/>
                    <a:pt x="458" y="464"/>
                    <a:pt x="458" y="467"/>
                  </a:cubicBezTo>
                  <a:lnTo>
                    <a:pt x="458" y="736"/>
                  </a:lnTo>
                  <a:close/>
                  <a:moveTo>
                    <a:pt x="1560" y="577"/>
                  </a:moveTo>
                  <a:cubicBezTo>
                    <a:pt x="1560" y="584"/>
                    <a:pt x="1554" y="589"/>
                    <a:pt x="1548" y="589"/>
                  </a:cubicBezTo>
                  <a:cubicBezTo>
                    <a:pt x="1541" y="589"/>
                    <a:pt x="1536" y="584"/>
                    <a:pt x="1536" y="577"/>
                  </a:cubicBezTo>
                  <a:cubicBezTo>
                    <a:pt x="1536" y="376"/>
                    <a:pt x="1536" y="376"/>
                    <a:pt x="1536" y="376"/>
                  </a:cubicBezTo>
                  <a:cubicBezTo>
                    <a:pt x="1536" y="369"/>
                    <a:pt x="1541" y="364"/>
                    <a:pt x="1548" y="364"/>
                  </a:cubicBezTo>
                  <a:cubicBezTo>
                    <a:pt x="1554" y="364"/>
                    <a:pt x="1560" y="369"/>
                    <a:pt x="1560" y="376"/>
                  </a:cubicBezTo>
                  <a:lnTo>
                    <a:pt x="1560" y="577"/>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52" name="Freeform 27"/>
            <p:cNvSpPr>
              <a:spLocks/>
            </p:cNvSpPr>
            <p:nvPr/>
          </p:nvSpPr>
          <p:spPr bwMode="auto">
            <a:xfrm>
              <a:off x="1609" y="525"/>
              <a:ext cx="494" cy="459"/>
            </a:xfrm>
            <a:custGeom>
              <a:avLst/>
              <a:gdLst>
                <a:gd name="T0" fmla="*/ 1883 w 1916"/>
                <a:gd name="T1" fmla="*/ 1091 h 1783"/>
                <a:gd name="T2" fmla="*/ 1883 w 1916"/>
                <a:gd name="T3" fmla="*/ 1091 h 1783"/>
                <a:gd name="T4" fmla="*/ 1883 w 1916"/>
                <a:gd name="T5" fmla="*/ 1090 h 1783"/>
                <a:gd name="T6" fmla="*/ 1878 w 1916"/>
                <a:gd name="T7" fmla="*/ 1005 h 1783"/>
                <a:gd name="T8" fmla="*/ 1873 w 1916"/>
                <a:gd name="T9" fmla="*/ 930 h 1783"/>
                <a:gd name="T10" fmla="*/ 1873 w 1916"/>
                <a:gd name="T11" fmla="*/ 930 h 1783"/>
                <a:gd name="T12" fmla="*/ 1873 w 1916"/>
                <a:gd name="T13" fmla="*/ 930 h 1783"/>
                <a:gd name="T14" fmla="*/ 1873 w 1916"/>
                <a:gd name="T15" fmla="*/ 930 h 1783"/>
                <a:gd name="T16" fmla="*/ 1868 w 1916"/>
                <a:gd name="T17" fmla="*/ 843 h 1783"/>
                <a:gd name="T18" fmla="*/ 1868 w 1916"/>
                <a:gd name="T19" fmla="*/ 841 h 1783"/>
                <a:gd name="T20" fmla="*/ 1868 w 1916"/>
                <a:gd name="T21" fmla="*/ 841 h 1783"/>
                <a:gd name="T22" fmla="*/ 1852 w 1916"/>
                <a:gd name="T23" fmla="*/ 573 h 1783"/>
                <a:gd name="T24" fmla="*/ 1845 w 1916"/>
                <a:gd name="T25" fmla="*/ 468 h 1783"/>
                <a:gd name="T26" fmla="*/ 1842 w 1916"/>
                <a:gd name="T27" fmla="*/ 430 h 1783"/>
                <a:gd name="T28" fmla="*/ 1569 w 1916"/>
                <a:gd name="T29" fmla="*/ 76 h 1783"/>
                <a:gd name="T30" fmla="*/ 1302 w 1916"/>
                <a:gd name="T31" fmla="*/ 0 h 1783"/>
                <a:gd name="T32" fmla="*/ 971 w 1916"/>
                <a:gd name="T33" fmla="*/ 96 h 1783"/>
                <a:gd name="T34" fmla="*/ 613 w 1916"/>
                <a:gd name="T35" fmla="*/ 7 h 1783"/>
                <a:gd name="T36" fmla="*/ 373 w 1916"/>
                <a:gd name="T37" fmla="*/ 76 h 1783"/>
                <a:gd name="T38" fmla="*/ 70 w 1916"/>
                <a:gd name="T39" fmla="*/ 448 h 1783"/>
                <a:gd name="T40" fmla="*/ 0 w 1916"/>
                <a:gd name="T41" fmla="*/ 1661 h 1783"/>
                <a:gd name="T42" fmla="*/ 186 w 1916"/>
                <a:gd name="T43" fmla="*/ 1783 h 1783"/>
                <a:gd name="T44" fmla="*/ 378 w 1916"/>
                <a:gd name="T45" fmla="*/ 1661 h 1783"/>
                <a:gd name="T46" fmla="*/ 380 w 1916"/>
                <a:gd name="T47" fmla="*/ 691 h 1783"/>
                <a:gd name="T48" fmla="*/ 486 w 1916"/>
                <a:gd name="T49" fmla="*/ 690 h 1783"/>
                <a:gd name="T50" fmla="*/ 486 w 1916"/>
                <a:gd name="T51" fmla="*/ 1407 h 1783"/>
                <a:gd name="T52" fmla="*/ 486 w 1916"/>
                <a:gd name="T53" fmla="*/ 1740 h 1783"/>
                <a:gd name="T54" fmla="*/ 527 w 1916"/>
                <a:gd name="T55" fmla="*/ 1781 h 1783"/>
                <a:gd name="T56" fmla="*/ 1396 w 1916"/>
                <a:gd name="T57" fmla="*/ 1781 h 1783"/>
                <a:gd name="T58" fmla="*/ 1437 w 1916"/>
                <a:gd name="T59" fmla="*/ 1740 h 1783"/>
                <a:gd name="T60" fmla="*/ 1437 w 1916"/>
                <a:gd name="T61" fmla="*/ 1407 h 1783"/>
                <a:gd name="T62" fmla="*/ 1437 w 1916"/>
                <a:gd name="T63" fmla="*/ 690 h 1783"/>
                <a:gd name="T64" fmla="*/ 1539 w 1916"/>
                <a:gd name="T65" fmla="*/ 691 h 1783"/>
                <a:gd name="T66" fmla="*/ 1538 w 1916"/>
                <a:gd name="T67" fmla="*/ 1661 h 1783"/>
                <a:gd name="T68" fmla="*/ 1730 w 1916"/>
                <a:gd name="T69" fmla="*/ 1783 h 1783"/>
                <a:gd name="T70" fmla="*/ 1916 w 1916"/>
                <a:gd name="T71" fmla="*/ 1661 h 1783"/>
                <a:gd name="T72" fmla="*/ 1883 w 1916"/>
                <a:gd name="T73" fmla="*/ 1091 h 1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16" h="1783">
                  <a:moveTo>
                    <a:pt x="1883" y="1091"/>
                  </a:moveTo>
                  <a:cubicBezTo>
                    <a:pt x="1883" y="1091"/>
                    <a:pt x="1883" y="1091"/>
                    <a:pt x="1883" y="1091"/>
                  </a:cubicBezTo>
                  <a:cubicBezTo>
                    <a:pt x="1883" y="1090"/>
                    <a:pt x="1883" y="1090"/>
                    <a:pt x="1883" y="1090"/>
                  </a:cubicBezTo>
                  <a:cubicBezTo>
                    <a:pt x="1881" y="1062"/>
                    <a:pt x="1880" y="1033"/>
                    <a:pt x="1878" y="1005"/>
                  </a:cubicBezTo>
                  <a:cubicBezTo>
                    <a:pt x="1876" y="980"/>
                    <a:pt x="1875" y="955"/>
                    <a:pt x="1873" y="930"/>
                  </a:cubicBezTo>
                  <a:cubicBezTo>
                    <a:pt x="1873" y="930"/>
                    <a:pt x="1873" y="930"/>
                    <a:pt x="1873" y="930"/>
                  </a:cubicBezTo>
                  <a:cubicBezTo>
                    <a:pt x="1873" y="930"/>
                    <a:pt x="1873" y="930"/>
                    <a:pt x="1873" y="930"/>
                  </a:cubicBezTo>
                  <a:cubicBezTo>
                    <a:pt x="1873" y="930"/>
                    <a:pt x="1873" y="930"/>
                    <a:pt x="1873" y="930"/>
                  </a:cubicBezTo>
                  <a:cubicBezTo>
                    <a:pt x="1872" y="901"/>
                    <a:pt x="1870" y="872"/>
                    <a:pt x="1868" y="843"/>
                  </a:cubicBezTo>
                  <a:cubicBezTo>
                    <a:pt x="1868" y="841"/>
                    <a:pt x="1868" y="841"/>
                    <a:pt x="1868" y="841"/>
                  </a:cubicBezTo>
                  <a:cubicBezTo>
                    <a:pt x="1868" y="841"/>
                    <a:pt x="1868" y="841"/>
                    <a:pt x="1868" y="841"/>
                  </a:cubicBezTo>
                  <a:cubicBezTo>
                    <a:pt x="1862" y="739"/>
                    <a:pt x="1856" y="646"/>
                    <a:pt x="1852" y="573"/>
                  </a:cubicBezTo>
                  <a:cubicBezTo>
                    <a:pt x="1849" y="530"/>
                    <a:pt x="1847" y="495"/>
                    <a:pt x="1845" y="468"/>
                  </a:cubicBezTo>
                  <a:cubicBezTo>
                    <a:pt x="1844" y="452"/>
                    <a:pt x="1843" y="439"/>
                    <a:pt x="1842" y="430"/>
                  </a:cubicBezTo>
                  <a:cubicBezTo>
                    <a:pt x="1829" y="243"/>
                    <a:pt x="1751" y="134"/>
                    <a:pt x="1569" y="76"/>
                  </a:cubicBezTo>
                  <a:cubicBezTo>
                    <a:pt x="1518" y="60"/>
                    <a:pt x="1410" y="30"/>
                    <a:pt x="1302" y="0"/>
                  </a:cubicBezTo>
                  <a:cubicBezTo>
                    <a:pt x="1302" y="0"/>
                    <a:pt x="1144" y="96"/>
                    <a:pt x="971" y="96"/>
                  </a:cubicBezTo>
                  <a:cubicBezTo>
                    <a:pt x="799" y="96"/>
                    <a:pt x="613" y="7"/>
                    <a:pt x="613" y="7"/>
                  </a:cubicBezTo>
                  <a:cubicBezTo>
                    <a:pt x="516" y="34"/>
                    <a:pt x="422" y="62"/>
                    <a:pt x="373" y="76"/>
                  </a:cubicBezTo>
                  <a:cubicBezTo>
                    <a:pt x="194" y="131"/>
                    <a:pt x="79" y="268"/>
                    <a:pt x="70" y="448"/>
                  </a:cubicBezTo>
                  <a:cubicBezTo>
                    <a:pt x="63" y="583"/>
                    <a:pt x="0" y="1638"/>
                    <a:pt x="0" y="1661"/>
                  </a:cubicBezTo>
                  <a:cubicBezTo>
                    <a:pt x="0" y="1683"/>
                    <a:pt x="87" y="1783"/>
                    <a:pt x="186" y="1783"/>
                  </a:cubicBezTo>
                  <a:cubicBezTo>
                    <a:pt x="285" y="1783"/>
                    <a:pt x="378" y="1683"/>
                    <a:pt x="378" y="1661"/>
                  </a:cubicBezTo>
                  <a:cubicBezTo>
                    <a:pt x="378" y="1638"/>
                    <a:pt x="380" y="712"/>
                    <a:pt x="380" y="691"/>
                  </a:cubicBezTo>
                  <a:cubicBezTo>
                    <a:pt x="380" y="633"/>
                    <a:pt x="486" y="633"/>
                    <a:pt x="486" y="690"/>
                  </a:cubicBezTo>
                  <a:cubicBezTo>
                    <a:pt x="486" y="1407"/>
                    <a:pt x="486" y="1407"/>
                    <a:pt x="486" y="1407"/>
                  </a:cubicBezTo>
                  <a:cubicBezTo>
                    <a:pt x="486" y="1740"/>
                    <a:pt x="486" y="1740"/>
                    <a:pt x="486" y="1740"/>
                  </a:cubicBezTo>
                  <a:cubicBezTo>
                    <a:pt x="486" y="1762"/>
                    <a:pt x="505" y="1781"/>
                    <a:pt x="527" y="1781"/>
                  </a:cubicBezTo>
                  <a:cubicBezTo>
                    <a:pt x="1396" y="1781"/>
                    <a:pt x="1396" y="1781"/>
                    <a:pt x="1396" y="1781"/>
                  </a:cubicBezTo>
                  <a:cubicBezTo>
                    <a:pt x="1419" y="1781"/>
                    <a:pt x="1437" y="1762"/>
                    <a:pt x="1437" y="1740"/>
                  </a:cubicBezTo>
                  <a:cubicBezTo>
                    <a:pt x="1437" y="1407"/>
                    <a:pt x="1437" y="1407"/>
                    <a:pt x="1437" y="1407"/>
                  </a:cubicBezTo>
                  <a:cubicBezTo>
                    <a:pt x="1437" y="690"/>
                    <a:pt x="1437" y="690"/>
                    <a:pt x="1437" y="690"/>
                  </a:cubicBezTo>
                  <a:cubicBezTo>
                    <a:pt x="1437" y="639"/>
                    <a:pt x="1539" y="639"/>
                    <a:pt x="1539" y="691"/>
                  </a:cubicBezTo>
                  <a:cubicBezTo>
                    <a:pt x="1539" y="712"/>
                    <a:pt x="1538" y="1638"/>
                    <a:pt x="1538" y="1661"/>
                  </a:cubicBezTo>
                  <a:cubicBezTo>
                    <a:pt x="1538" y="1683"/>
                    <a:pt x="1630" y="1783"/>
                    <a:pt x="1730" y="1783"/>
                  </a:cubicBezTo>
                  <a:cubicBezTo>
                    <a:pt x="1830" y="1783"/>
                    <a:pt x="1916" y="1683"/>
                    <a:pt x="1916" y="1661"/>
                  </a:cubicBezTo>
                  <a:cubicBezTo>
                    <a:pt x="1916" y="1649"/>
                    <a:pt x="1900" y="1377"/>
                    <a:pt x="1883" y="109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53" name="Line 28"/>
            <p:cNvSpPr>
              <a:spLocks noChangeShapeType="1"/>
            </p:cNvSpPr>
            <p:nvPr/>
          </p:nvSpPr>
          <p:spPr bwMode="auto">
            <a:xfrm>
              <a:off x="2117" y="816"/>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54" name="Line 29"/>
            <p:cNvSpPr>
              <a:spLocks noChangeShapeType="1"/>
            </p:cNvSpPr>
            <p:nvPr/>
          </p:nvSpPr>
          <p:spPr bwMode="auto">
            <a:xfrm>
              <a:off x="2117" y="816"/>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grpSp>
      <p:grpSp>
        <p:nvGrpSpPr>
          <p:cNvPr id="55" name="Group 54"/>
          <p:cNvGrpSpPr/>
          <p:nvPr/>
        </p:nvGrpSpPr>
        <p:grpSpPr>
          <a:xfrm>
            <a:off x="10881955" y="4702304"/>
            <a:ext cx="697018" cy="485067"/>
            <a:chOff x="8601077" y="-1712913"/>
            <a:chExt cx="1054100" cy="735013"/>
          </a:xfrm>
        </p:grpSpPr>
        <p:sp>
          <p:nvSpPr>
            <p:cNvPr id="56" name="Rectangle 101"/>
            <p:cNvSpPr>
              <a:spLocks noChangeArrowheads="1"/>
            </p:cNvSpPr>
            <p:nvPr/>
          </p:nvSpPr>
          <p:spPr bwMode="auto">
            <a:xfrm>
              <a:off x="8750302" y="-1177925"/>
              <a:ext cx="196850" cy="200025"/>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57" name="Rectangle 102"/>
            <p:cNvSpPr>
              <a:spLocks noChangeArrowheads="1"/>
            </p:cNvSpPr>
            <p:nvPr/>
          </p:nvSpPr>
          <p:spPr bwMode="auto">
            <a:xfrm>
              <a:off x="9386889" y="-1257300"/>
              <a:ext cx="196850" cy="19208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58" name="Freeform 103"/>
            <p:cNvSpPr>
              <a:spLocks/>
            </p:cNvSpPr>
            <p:nvPr/>
          </p:nvSpPr>
          <p:spPr bwMode="auto">
            <a:xfrm>
              <a:off x="9372602" y="-1293813"/>
              <a:ext cx="47625" cy="73025"/>
            </a:xfrm>
            <a:custGeom>
              <a:avLst/>
              <a:gdLst>
                <a:gd name="T0" fmla="*/ 9 w 28"/>
                <a:gd name="T1" fmla="*/ 43 h 43"/>
                <a:gd name="T2" fmla="*/ 19 w 28"/>
                <a:gd name="T3" fmla="*/ 43 h 43"/>
                <a:gd name="T4" fmla="*/ 28 w 28"/>
                <a:gd name="T5" fmla="*/ 34 h 43"/>
                <a:gd name="T6" fmla="*/ 28 w 28"/>
                <a:gd name="T7" fmla="*/ 9 h 43"/>
                <a:gd name="T8" fmla="*/ 19 w 28"/>
                <a:gd name="T9" fmla="*/ 0 h 43"/>
                <a:gd name="T10" fmla="*/ 9 w 28"/>
                <a:gd name="T11" fmla="*/ 0 h 43"/>
                <a:gd name="T12" fmla="*/ 0 w 28"/>
                <a:gd name="T13" fmla="*/ 9 h 43"/>
                <a:gd name="T14" fmla="*/ 0 w 28"/>
                <a:gd name="T15" fmla="*/ 34 h 43"/>
                <a:gd name="T16" fmla="*/ 9 w 2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3">
                  <a:moveTo>
                    <a:pt x="9" y="43"/>
                  </a:moveTo>
                  <a:cubicBezTo>
                    <a:pt x="19" y="43"/>
                    <a:pt x="19" y="43"/>
                    <a:pt x="19" y="43"/>
                  </a:cubicBezTo>
                  <a:cubicBezTo>
                    <a:pt x="24" y="43"/>
                    <a:pt x="28" y="39"/>
                    <a:pt x="28" y="34"/>
                  </a:cubicBezTo>
                  <a:cubicBezTo>
                    <a:pt x="28" y="9"/>
                    <a:pt x="28" y="9"/>
                    <a:pt x="28" y="9"/>
                  </a:cubicBezTo>
                  <a:cubicBezTo>
                    <a:pt x="28" y="4"/>
                    <a:pt x="24" y="0"/>
                    <a:pt x="19" y="0"/>
                  </a:cubicBezTo>
                  <a:cubicBezTo>
                    <a:pt x="9" y="0"/>
                    <a:pt x="9" y="0"/>
                    <a:pt x="9" y="0"/>
                  </a:cubicBezTo>
                  <a:cubicBezTo>
                    <a:pt x="4" y="0"/>
                    <a:pt x="0" y="4"/>
                    <a:pt x="0" y="9"/>
                  </a:cubicBezTo>
                  <a:cubicBezTo>
                    <a:pt x="0" y="34"/>
                    <a:pt x="0" y="34"/>
                    <a:pt x="0" y="34"/>
                  </a:cubicBezTo>
                  <a:cubicBezTo>
                    <a:pt x="0" y="39"/>
                    <a:pt x="4" y="43"/>
                    <a:pt x="9" y="43"/>
                  </a:cubicBezTo>
                  <a:close/>
                </a:path>
              </a:pathLst>
            </a:custGeom>
            <a:solidFill>
              <a:srgbClr val="02439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59" name="Freeform 104"/>
            <p:cNvSpPr>
              <a:spLocks/>
            </p:cNvSpPr>
            <p:nvPr/>
          </p:nvSpPr>
          <p:spPr bwMode="auto">
            <a:xfrm>
              <a:off x="9372602" y="-1400175"/>
              <a:ext cx="47625" cy="71438"/>
            </a:xfrm>
            <a:custGeom>
              <a:avLst/>
              <a:gdLst>
                <a:gd name="T0" fmla="*/ 9 w 28"/>
                <a:gd name="T1" fmla="*/ 43 h 43"/>
                <a:gd name="T2" fmla="*/ 19 w 28"/>
                <a:gd name="T3" fmla="*/ 43 h 43"/>
                <a:gd name="T4" fmla="*/ 28 w 28"/>
                <a:gd name="T5" fmla="*/ 34 h 43"/>
                <a:gd name="T6" fmla="*/ 28 w 28"/>
                <a:gd name="T7" fmla="*/ 8 h 43"/>
                <a:gd name="T8" fmla="*/ 19 w 28"/>
                <a:gd name="T9" fmla="*/ 0 h 43"/>
                <a:gd name="T10" fmla="*/ 9 w 28"/>
                <a:gd name="T11" fmla="*/ 0 h 43"/>
                <a:gd name="T12" fmla="*/ 0 w 28"/>
                <a:gd name="T13" fmla="*/ 8 h 43"/>
                <a:gd name="T14" fmla="*/ 0 w 28"/>
                <a:gd name="T15" fmla="*/ 34 h 43"/>
                <a:gd name="T16" fmla="*/ 9 w 2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3">
                  <a:moveTo>
                    <a:pt x="9" y="43"/>
                  </a:moveTo>
                  <a:cubicBezTo>
                    <a:pt x="19" y="43"/>
                    <a:pt x="19" y="43"/>
                    <a:pt x="19" y="43"/>
                  </a:cubicBezTo>
                  <a:cubicBezTo>
                    <a:pt x="24" y="43"/>
                    <a:pt x="28" y="39"/>
                    <a:pt x="28" y="34"/>
                  </a:cubicBezTo>
                  <a:cubicBezTo>
                    <a:pt x="28" y="8"/>
                    <a:pt x="28" y="8"/>
                    <a:pt x="28" y="8"/>
                  </a:cubicBezTo>
                  <a:cubicBezTo>
                    <a:pt x="28" y="4"/>
                    <a:pt x="24" y="0"/>
                    <a:pt x="19" y="0"/>
                  </a:cubicBezTo>
                  <a:cubicBezTo>
                    <a:pt x="9" y="0"/>
                    <a:pt x="9" y="0"/>
                    <a:pt x="9" y="0"/>
                  </a:cubicBezTo>
                  <a:cubicBezTo>
                    <a:pt x="4" y="0"/>
                    <a:pt x="0" y="4"/>
                    <a:pt x="0" y="8"/>
                  </a:cubicBezTo>
                  <a:cubicBezTo>
                    <a:pt x="0" y="34"/>
                    <a:pt x="0" y="34"/>
                    <a:pt x="0" y="34"/>
                  </a:cubicBezTo>
                  <a:cubicBezTo>
                    <a:pt x="0" y="39"/>
                    <a:pt x="4" y="43"/>
                    <a:pt x="9" y="43"/>
                  </a:cubicBezTo>
                  <a:close/>
                </a:path>
              </a:pathLst>
            </a:custGeom>
            <a:solidFill>
              <a:srgbClr val="02439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60" name="Freeform 105"/>
            <p:cNvSpPr>
              <a:spLocks/>
            </p:cNvSpPr>
            <p:nvPr/>
          </p:nvSpPr>
          <p:spPr bwMode="auto">
            <a:xfrm>
              <a:off x="9372602" y="-1508125"/>
              <a:ext cx="47625" cy="71438"/>
            </a:xfrm>
            <a:custGeom>
              <a:avLst/>
              <a:gdLst>
                <a:gd name="T0" fmla="*/ 9 w 28"/>
                <a:gd name="T1" fmla="*/ 43 h 43"/>
                <a:gd name="T2" fmla="*/ 19 w 28"/>
                <a:gd name="T3" fmla="*/ 43 h 43"/>
                <a:gd name="T4" fmla="*/ 28 w 28"/>
                <a:gd name="T5" fmla="*/ 35 h 43"/>
                <a:gd name="T6" fmla="*/ 28 w 28"/>
                <a:gd name="T7" fmla="*/ 9 h 43"/>
                <a:gd name="T8" fmla="*/ 19 w 28"/>
                <a:gd name="T9" fmla="*/ 0 h 43"/>
                <a:gd name="T10" fmla="*/ 9 w 28"/>
                <a:gd name="T11" fmla="*/ 0 h 43"/>
                <a:gd name="T12" fmla="*/ 0 w 28"/>
                <a:gd name="T13" fmla="*/ 9 h 43"/>
                <a:gd name="T14" fmla="*/ 0 w 28"/>
                <a:gd name="T15" fmla="*/ 35 h 43"/>
                <a:gd name="T16" fmla="*/ 9 w 2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3">
                  <a:moveTo>
                    <a:pt x="9" y="43"/>
                  </a:moveTo>
                  <a:cubicBezTo>
                    <a:pt x="19" y="43"/>
                    <a:pt x="19" y="43"/>
                    <a:pt x="19" y="43"/>
                  </a:cubicBezTo>
                  <a:cubicBezTo>
                    <a:pt x="24" y="43"/>
                    <a:pt x="28" y="39"/>
                    <a:pt x="28" y="35"/>
                  </a:cubicBezTo>
                  <a:cubicBezTo>
                    <a:pt x="28" y="9"/>
                    <a:pt x="28" y="9"/>
                    <a:pt x="28" y="9"/>
                  </a:cubicBezTo>
                  <a:cubicBezTo>
                    <a:pt x="28" y="4"/>
                    <a:pt x="24" y="0"/>
                    <a:pt x="19" y="0"/>
                  </a:cubicBezTo>
                  <a:cubicBezTo>
                    <a:pt x="9" y="0"/>
                    <a:pt x="9" y="0"/>
                    <a:pt x="9" y="0"/>
                  </a:cubicBezTo>
                  <a:cubicBezTo>
                    <a:pt x="4" y="0"/>
                    <a:pt x="0" y="4"/>
                    <a:pt x="0" y="9"/>
                  </a:cubicBezTo>
                  <a:cubicBezTo>
                    <a:pt x="0" y="35"/>
                    <a:pt x="0" y="35"/>
                    <a:pt x="0" y="35"/>
                  </a:cubicBezTo>
                  <a:cubicBezTo>
                    <a:pt x="0" y="39"/>
                    <a:pt x="4" y="43"/>
                    <a:pt x="9" y="43"/>
                  </a:cubicBezTo>
                  <a:close/>
                </a:path>
              </a:pathLst>
            </a:custGeom>
            <a:solidFill>
              <a:srgbClr val="02439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61" name="Freeform 106"/>
            <p:cNvSpPr>
              <a:spLocks/>
            </p:cNvSpPr>
            <p:nvPr/>
          </p:nvSpPr>
          <p:spPr bwMode="auto">
            <a:xfrm>
              <a:off x="9464677" y="-1293813"/>
              <a:ext cx="47625" cy="73025"/>
            </a:xfrm>
            <a:custGeom>
              <a:avLst/>
              <a:gdLst>
                <a:gd name="T0" fmla="*/ 9 w 28"/>
                <a:gd name="T1" fmla="*/ 43 h 43"/>
                <a:gd name="T2" fmla="*/ 20 w 28"/>
                <a:gd name="T3" fmla="*/ 43 h 43"/>
                <a:gd name="T4" fmla="*/ 28 w 28"/>
                <a:gd name="T5" fmla="*/ 34 h 43"/>
                <a:gd name="T6" fmla="*/ 28 w 28"/>
                <a:gd name="T7" fmla="*/ 9 h 43"/>
                <a:gd name="T8" fmla="*/ 20 w 28"/>
                <a:gd name="T9" fmla="*/ 0 h 43"/>
                <a:gd name="T10" fmla="*/ 9 w 28"/>
                <a:gd name="T11" fmla="*/ 0 h 43"/>
                <a:gd name="T12" fmla="*/ 0 w 28"/>
                <a:gd name="T13" fmla="*/ 9 h 43"/>
                <a:gd name="T14" fmla="*/ 0 w 28"/>
                <a:gd name="T15" fmla="*/ 34 h 43"/>
                <a:gd name="T16" fmla="*/ 9 w 2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3">
                  <a:moveTo>
                    <a:pt x="9" y="43"/>
                  </a:moveTo>
                  <a:cubicBezTo>
                    <a:pt x="20" y="43"/>
                    <a:pt x="20" y="43"/>
                    <a:pt x="20" y="43"/>
                  </a:cubicBezTo>
                  <a:cubicBezTo>
                    <a:pt x="24" y="43"/>
                    <a:pt x="28" y="39"/>
                    <a:pt x="28" y="34"/>
                  </a:cubicBezTo>
                  <a:cubicBezTo>
                    <a:pt x="28" y="9"/>
                    <a:pt x="28" y="9"/>
                    <a:pt x="28" y="9"/>
                  </a:cubicBezTo>
                  <a:cubicBezTo>
                    <a:pt x="28" y="4"/>
                    <a:pt x="24" y="0"/>
                    <a:pt x="20" y="0"/>
                  </a:cubicBezTo>
                  <a:cubicBezTo>
                    <a:pt x="9" y="0"/>
                    <a:pt x="9" y="0"/>
                    <a:pt x="9" y="0"/>
                  </a:cubicBezTo>
                  <a:cubicBezTo>
                    <a:pt x="4" y="0"/>
                    <a:pt x="0" y="4"/>
                    <a:pt x="0" y="9"/>
                  </a:cubicBezTo>
                  <a:cubicBezTo>
                    <a:pt x="0" y="34"/>
                    <a:pt x="0" y="34"/>
                    <a:pt x="0" y="34"/>
                  </a:cubicBezTo>
                  <a:cubicBezTo>
                    <a:pt x="0" y="39"/>
                    <a:pt x="4" y="43"/>
                    <a:pt x="9" y="43"/>
                  </a:cubicBezTo>
                  <a:close/>
                </a:path>
              </a:pathLst>
            </a:custGeom>
            <a:solidFill>
              <a:srgbClr val="02439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62" name="Freeform 107"/>
            <p:cNvSpPr>
              <a:spLocks/>
            </p:cNvSpPr>
            <p:nvPr/>
          </p:nvSpPr>
          <p:spPr bwMode="auto">
            <a:xfrm>
              <a:off x="9556752" y="-1293813"/>
              <a:ext cx="44450" cy="73025"/>
            </a:xfrm>
            <a:custGeom>
              <a:avLst/>
              <a:gdLst>
                <a:gd name="T0" fmla="*/ 19 w 27"/>
                <a:gd name="T1" fmla="*/ 0 h 43"/>
                <a:gd name="T2" fmla="*/ 8 w 27"/>
                <a:gd name="T3" fmla="*/ 0 h 43"/>
                <a:gd name="T4" fmla="*/ 0 w 27"/>
                <a:gd name="T5" fmla="*/ 9 h 43"/>
                <a:gd name="T6" fmla="*/ 0 w 27"/>
                <a:gd name="T7" fmla="*/ 34 h 43"/>
                <a:gd name="T8" fmla="*/ 8 w 27"/>
                <a:gd name="T9" fmla="*/ 43 h 43"/>
                <a:gd name="T10" fmla="*/ 19 w 27"/>
                <a:gd name="T11" fmla="*/ 43 h 43"/>
                <a:gd name="T12" fmla="*/ 27 w 27"/>
                <a:gd name="T13" fmla="*/ 34 h 43"/>
                <a:gd name="T14" fmla="*/ 27 w 27"/>
                <a:gd name="T15" fmla="*/ 9 h 43"/>
                <a:gd name="T16" fmla="*/ 19 w 27"/>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3">
                  <a:moveTo>
                    <a:pt x="19" y="0"/>
                  </a:moveTo>
                  <a:cubicBezTo>
                    <a:pt x="8" y="0"/>
                    <a:pt x="8" y="0"/>
                    <a:pt x="8" y="0"/>
                  </a:cubicBezTo>
                  <a:cubicBezTo>
                    <a:pt x="3" y="0"/>
                    <a:pt x="0" y="4"/>
                    <a:pt x="0" y="9"/>
                  </a:cubicBezTo>
                  <a:cubicBezTo>
                    <a:pt x="0" y="34"/>
                    <a:pt x="0" y="34"/>
                    <a:pt x="0" y="34"/>
                  </a:cubicBezTo>
                  <a:cubicBezTo>
                    <a:pt x="0" y="39"/>
                    <a:pt x="3" y="43"/>
                    <a:pt x="8" y="43"/>
                  </a:cubicBezTo>
                  <a:cubicBezTo>
                    <a:pt x="19" y="43"/>
                    <a:pt x="19" y="43"/>
                    <a:pt x="19" y="43"/>
                  </a:cubicBezTo>
                  <a:cubicBezTo>
                    <a:pt x="24" y="43"/>
                    <a:pt x="27" y="39"/>
                    <a:pt x="27" y="34"/>
                  </a:cubicBezTo>
                  <a:cubicBezTo>
                    <a:pt x="27" y="9"/>
                    <a:pt x="27" y="9"/>
                    <a:pt x="27" y="9"/>
                  </a:cubicBezTo>
                  <a:cubicBezTo>
                    <a:pt x="27" y="4"/>
                    <a:pt x="24" y="0"/>
                    <a:pt x="19" y="0"/>
                  </a:cubicBezTo>
                  <a:close/>
                </a:path>
              </a:pathLst>
            </a:custGeom>
            <a:solidFill>
              <a:srgbClr val="02439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63" name="Freeform 108"/>
            <p:cNvSpPr>
              <a:spLocks/>
            </p:cNvSpPr>
            <p:nvPr/>
          </p:nvSpPr>
          <p:spPr bwMode="auto">
            <a:xfrm>
              <a:off x="9464677" y="-1400175"/>
              <a:ext cx="47625" cy="71438"/>
            </a:xfrm>
            <a:custGeom>
              <a:avLst/>
              <a:gdLst>
                <a:gd name="T0" fmla="*/ 9 w 28"/>
                <a:gd name="T1" fmla="*/ 43 h 43"/>
                <a:gd name="T2" fmla="*/ 20 w 28"/>
                <a:gd name="T3" fmla="*/ 43 h 43"/>
                <a:gd name="T4" fmla="*/ 28 w 28"/>
                <a:gd name="T5" fmla="*/ 34 h 43"/>
                <a:gd name="T6" fmla="*/ 28 w 28"/>
                <a:gd name="T7" fmla="*/ 8 h 43"/>
                <a:gd name="T8" fmla="*/ 20 w 28"/>
                <a:gd name="T9" fmla="*/ 0 h 43"/>
                <a:gd name="T10" fmla="*/ 9 w 28"/>
                <a:gd name="T11" fmla="*/ 0 h 43"/>
                <a:gd name="T12" fmla="*/ 0 w 28"/>
                <a:gd name="T13" fmla="*/ 8 h 43"/>
                <a:gd name="T14" fmla="*/ 0 w 28"/>
                <a:gd name="T15" fmla="*/ 34 h 43"/>
                <a:gd name="T16" fmla="*/ 9 w 2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3">
                  <a:moveTo>
                    <a:pt x="9" y="43"/>
                  </a:moveTo>
                  <a:cubicBezTo>
                    <a:pt x="20" y="43"/>
                    <a:pt x="20" y="43"/>
                    <a:pt x="20" y="43"/>
                  </a:cubicBezTo>
                  <a:cubicBezTo>
                    <a:pt x="24" y="43"/>
                    <a:pt x="28" y="39"/>
                    <a:pt x="28" y="34"/>
                  </a:cubicBezTo>
                  <a:cubicBezTo>
                    <a:pt x="28" y="8"/>
                    <a:pt x="28" y="8"/>
                    <a:pt x="28" y="8"/>
                  </a:cubicBezTo>
                  <a:cubicBezTo>
                    <a:pt x="28" y="4"/>
                    <a:pt x="24" y="0"/>
                    <a:pt x="20" y="0"/>
                  </a:cubicBezTo>
                  <a:cubicBezTo>
                    <a:pt x="9" y="0"/>
                    <a:pt x="9" y="0"/>
                    <a:pt x="9" y="0"/>
                  </a:cubicBezTo>
                  <a:cubicBezTo>
                    <a:pt x="4" y="0"/>
                    <a:pt x="0" y="4"/>
                    <a:pt x="0" y="8"/>
                  </a:cubicBezTo>
                  <a:cubicBezTo>
                    <a:pt x="0" y="34"/>
                    <a:pt x="0" y="34"/>
                    <a:pt x="0" y="34"/>
                  </a:cubicBezTo>
                  <a:cubicBezTo>
                    <a:pt x="0" y="39"/>
                    <a:pt x="4" y="43"/>
                    <a:pt x="9" y="43"/>
                  </a:cubicBezTo>
                  <a:close/>
                </a:path>
              </a:pathLst>
            </a:custGeom>
            <a:solidFill>
              <a:srgbClr val="02439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64" name="Freeform 109"/>
            <p:cNvSpPr>
              <a:spLocks/>
            </p:cNvSpPr>
            <p:nvPr/>
          </p:nvSpPr>
          <p:spPr bwMode="auto">
            <a:xfrm>
              <a:off x="9556752" y="-1400175"/>
              <a:ext cx="44450" cy="71438"/>
            </a:xfrm>
            <a:custGeom>
              <a:avLst/>
              <a:gdLst>
                <a:gd name="T0" fmla="*/ 19 w 27"/>
                <a:gd name="T1" fmla="*/ 0 h 43"/>
                <a:gd name="T2" fmla="*/ 8 w 27"/>
                <a:gd name="T3" fmla="*/ 0 h 43"/>
                <a:gd name="T4" fmla="*/ 0 w 27"/>
                <a:gd name="T5" fmla="*/ 8 h 43"/>
                <a:gd name="T6" fmla="*/ 0 w 27"/>
                <a:gd name="T7" fmla="*/ 34 h 43"/>
                <a:gd name="T8" fmla="*/ 8 w 27"/>
                <a:gd name="T9" fmla="*/ 43 h 43"/>
                <a:gd name="T10" fmla="*/ 19 w 27"/>
                <a:gd name="T11" fmla="*/ 43 h 43"/>
                <a:gd name="T12" fmla="*/ 27 w 27"/>
                <a:gd name="T13" fmla="*/ 34 h 43"/>
                <a:gd name="T14" fmla="*/ 27 w 27"/>
                <a:gd name="T15" fmla="*/ 8 h 43"/>
                <a:gd name="T16" fmla="*/ 19 w 27"/>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3">
                  <a:moveTo>
                    <a:pt x="19" y="0"/>
                  </a:moveTo>
                  <a:cubicBezTo>
                    <a:pt x="8" y="0"/>
                    <a:pt x="8" y="0"/>
                    <a:pt x="8" y="0"/>
                  </a:cubicBezTo>
                  <a:cubicBezTo>
                    <a:pt x="3" y="0"/>
                    <a:pt x="0" y="4"/>
                    <a:pt x="0" y="8"/>
                  </a:cubicBezTo>
                  <a:cubicBezTo>
                    <a:pt x="0" y="34"/>
                    <a:pt x="0" y="34"/>
                    <a:pt x="0" y="34"/>
                  </a:cubicBezTo>
                  <a:cubicBezTo>
                    <a:pt x="0" y="39"/>
                    <a:pt x="3" y="43"/>
                    <a:pt x="8" y="43"/>
                  </a:cubicBezTo>
                  <a:cubicBezTo>
                    <a:pt x="19" y="43"/>
                    <a:pt x="19" y="43"/>
                    <a:pt x="19" y="43"/>
                  </a:cubicBezTo>
                  <a:cubicBezTo>
                    <a:pt x="24" y="43"/>
                    <a:pt x="27" y="39"/>
                    <a:pt x="27" y="34"/>
                  </a:cubicBezTo>
                  <a:cubicBezTo>
                    <a:pt x="27" y="8"/>
                    <a:pt x="27" y="8"/>
                    <a:pt x="27" y="8"/>
                  </a:cubicBezTo>
                  <a:cubicBezTo>
                    <a:pt x="27" y="4"/>
                    <a:pt x="24" y="0"/>
                    <a:pt x="19" y="0"/>
                  </a:cubicBezTo>
                  <a:close/>
                </a:path>
              </a:pathLst>
            </a:custGeom>
            <a:solidFill>
              <a:srgbClr val="02439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65" name="Freeform 110"/>
            <p:cNvSpPr>
              <a:spLocks/>
            </p:cNvSpPr>
            <p:nvPr/>
          </p:nvSpPr>
          <p:spPr bwMode="auto">
            <a:xfrm>
              <a:off x="9464677" y="-1508125"/>
              <a:ext cx="47625" cy="71438"/>
            </a:xfrm>
            <a:custGeom>
              <a:avLst/>
              <a:gdLst>
                <a:gd name="T0" fmla="*/ 9 w 28"/>
                <a:gd name="T1" fmla="*/ 43 h 43"/>
                <a:gd name="T2" fmla="*/ 20 w 28"/>
                <a:gd name="T3" fmla="*/ 43 h 43"/>
                <a:gd name="T4" fmla="*/ 28 w 28"/>
                <a:gd name="T5" fmla="*/ 35 h 43"/>
                <a:gd name="T6" fmla="*/ 28 w 28"/>
                <a:gd name="T7" fmla="*/ 9 h 43"/>
                <a:gd name="T8" fmla="*/ 20 w 28"/>
                <a:gd name="T9" fmla="*/ 0 h 43"/>
                <a:gd name="T10" fmla="*/ 9 w 28"/>
                <a:gd name="T11" fmla="*/ 0 h 43"/>
                <a:gd name="T12" fmla="*/ 0 w 28"/>
                <a:gd name="T13" fmla="*/ 9 h 43"/>
                <a:gd name="T14" fmla="*/ 0 w 28"/>
                <a:gd name="T15" fmla="*/ 35 h 43"/>
                <a:gd name="T16" fmla="*/ 9 w 2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3">
                  <a:moveTo>
                    <a:pt x="9" y="43"/>
                  </a:moveTo>
                  <a:cubicBezTo>
                    <a:pt x="20" y="43"/>
                    <a:pt x="20" y="43"/>
                    <a:pt x="20" y="43"/>
                  </a:cubicBezTo>
                  <a:cubicBezTo>
                    <a:pt x="24" y="43"/>
                    <a:pt x="28" y="39"/>
                    <a:pt x="28" y="35"/>
                  </a:cubicBezTo>
                  <a:cubicBezTo>
                    <a:pt x="28" y="9"/>
                    <a:pt x="28" y="9"/>
                    <a:pt x="28" y="9"/>
                  </a:cubicBezTo>
                  <a:cubicBezTo>
                    <a:pt x="28" y="4"/>
                    <a:pt x="24" y="0"/>
                    <a:pt x="20" y="0"/>
                  </a:cubicBezTo>
                  <a:cubicBezTo>
                    <a:pt x="9" y="0"/>
                    <a:pt x="9" y="0"/>
                    <a:pt x="9" y="0"/>
                  </a:cubicBezTo>
                  <a:cubicBezTo>
                    <a:pt x="4" y="0"/>
                    <a:pt x="0" y="4"/>
                    <a:pt x="0" y="9"/>
                  </a:cubicBezTo>
                  <a:cubicBezTo>
                    <a:pt x="0" y="35"/>
                    <a:pt x="0" y="35"/>
                    <a:pt x="0" y="35"/>
                  </a:cubicBezTo>
                  <a:cubicBezTo>
                    <a:pt x="0" y="39"/>
                    <a:pt x="4" y="43"/>
                    <a:pt x="9" y="43"/>
                  </a:cubicBezTo>
                  <a:close/>
                </a:path>
              </a:pathLst>
            </a:custGeom>
            <a:solidFill>
              <a:srgbClr val="02439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66" name="Freeform 111"/>
            <p:cNvSpPr>
              <a:spLocks/>
            </p:cNvSpPr>
            <p:nvPr/>
          </p:nvSpPr>
          <p:spPr bwMode="auto">
            <a:xfrm>
              <a:off x="9556752" y="-1508125"/>
              <a:ext cx="44450" cy="71438"/>
            </a:xfrm>
            <a:custGeom>
              <a:avLst/>
              <a:gdLst>
                <a:gd name="T0" fmla="*/ 19 w 27"/>
                <a:gd name="T1" fmla="*/ 0 h 43"/>
                <a:gd name="T2" fmla="*/ 8 w 27"/>
                <a:gd name="T3" fmla="*/ 0 h 43"/>
                <a:gd name="T4" fmla="*/ 0 w 27"/>
                <a:gd name="T5" fmla="*/ 9 h 43"/>
                <a:gd name="T6" fmla="*/ 0 w 27"/>
                <a:gd name="T7" fmla="*/ 35 h 43"/>
                <a:gd name="T8" fmla="*/ 8 w 27"/>
                <a:gd name="T9" fmla="*/ 43 h 43"/>
                <a:gd name="T10" fmla="*/ 19 w 27"/>
                <a:gd name="T11" fmla="*/ 43 h 43"/>
                <a:gd name="T12" fmla="*/ 27 w 27"/>
                <a:gd name="T13" fmla="*/ 35 h 43"/>
                <a:gd name="T14" fmla="*/ 27 w 27"/>
                <a:gd name="T15" fmla="*/ 9 h 43"/>
                <a:gd name="T16" fmla="*/ 19 w 27"/>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3">
                  <a:moveTo>
                    <a:pt x="19" y="0"/>
                  </a:moveTo>
                  <a:cubicBezTo>
                    <a:pt x="8" y="0"/>
                    <a:pt x="8" y="0"/>
                    <a:pt x="8" y="0"/>
                  </a:cubicBezTo>
                  <a:cubicBezTo>
                    <a:pt x="3" y="0"/>
                    <a:pt x="0" y="4"/>
                    <a:pt x="0" y="9"/>
                  </a:cubicBezTo>
                  <a:cubicBezTo>
                    <a:pt x="0" y="35"/>
                    <a:pt x="0" y="35"/>
                    <a:pt x="0" y="35"/>
                  </a:cubicBezTo>
                  <a:cubicBezTo>
                    <a:pt x="0" y="39"/>
                    <a:pt x="3" y="43"/>
                    <a:pt x="8" y="43"/>
                  </a:cubicBezTo>
                  <a:cubicBezTo>
                    <a:pt x="19" y="43"/>
                    <a:pt x="19" y="43"/>
                    <a:pt x="19" y="43"/>
                  </a:cubicBezTo>
                  <a:cubicBezTo>
                    <a:pt x="24" y="43"/>
                    <a:pt x="27" y="39"/>
                    <a:pt x="27" y="35"/>
                  </a:cubicBezTo>
                  <a:cubicBezTo>
                    <a:pt x="27" y="9"/>
                    <a:pt x="27" y="9"/>
                    <a:pt x="27" y="9"/>
                  </a:cubicBezTo>
                  <a:cubicBezTo>
                    <a:pt x="27" y="4"/>
                    <a:pt x="24" y="0"/>
                    <a:pt x="19" y="0"/>
                  </a:cubicBezTo>
                  <a:close/>
                </a:path>
              </a:pathLst>
            </a:custGeom>
            <a:solidFill>
              <a:srgbClr val="02439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67" name="Freeform 112"/>
            <p:cNvSpPr>
              <a:spLocks/>
            </p:cNvSpPr>
            <p:nvPr/>
          </p:nvSpPr>
          <p:spPr bwMode="auto">
            <a:xfrm>
              <a:off x="8601077" y="-1712913"/>
              <a:ext cx="493713" cy="735013"/>
            </a:xfrm>
            <a:custGeom>
              <a:avLst/>
              <a:gdLst>
                <a:gd name="T0" fmla="*/ 296 w 296"/>
                <a:gd name="T1" fmla="*/ 429 h 441"/>
                <a:gd name="T2" fmla="*/ 296 w 296"/>
                <a:gd name="T3" fmla="*/ 12 h 441"/>
                <a:gd name="T4" fmla="*/ 284 w 296"/>
                <a:gd name="T5" fmla="*/ 0 h 441"/>
                <a:gd name="T6" fmla="*/ 12 w 296"/>
                <a:gd name="T7" fmla="*/ 0 h 441"/>
                <a:gd name="T8" fmla="*/ 0 w 296"/>
                <a:gd name="T9" fmla="*/ 12 h 441"/>
                <a:gd name="T10" fmla="*/ 0 w 296"/>
                <a:gd name="T11" fmla="*/ 429 h 441"/>
                <a:gd name="T12" fmla="*/ 12 w 296"/>
                <a:gd name="T13" fmla="*/ 441 h 441"/>
                <a:gd name="T14" fmla="*/ 109 w 296"/>
                <a:gd name="T15" fmla="*/ 441 h 441"/>
                <a:gd name="T16" fmla="*/ 109 w 296"/>
                <a:gd name="T17" fmla="*/ 349 h 441"/>
                <a:gd name="T18" fmla="*/ 122 w 296"/>
                <a:gd name="T19" fmla="*/ 336 h 441"/>
                <a:gd name="T20" fmla="*/ 174 w 296"/>
                <a:gd name="T21" fmla="*/ 336 h 441"/>
                <a:gd name="T22" fmla="*/ 187 w 296"/>
                <a:gd name="T23" fmla="*/ 349 h 441"/>
                <a:gd name="T24" fmla="*/ 187 w 296"/>
                <a:gd name="T25" fmla="*/ 441 h 441"/>
                <a:gd name="T26" fmla="*/ 284 w 296"/>
                <a:gd name="T27" fmla="*/ 441 h 441"/>
                <a:gd name="T28" fmla="*/ 296 w 296"/>
                <a:gd name="T29" fmla="*/ 42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6" h="441">
                  <a:moveTo>
                    <a:pt x="296" y="429"/>
                  </a:moveTo>
                  <a:cubicBezTo>
                    <a:pt x="296" y="12"/>
                    <a:pt x="296" y="12"/>
                    <a:pt x="296" y="12"/>
                  </a:cubicBezTo>
                  <a:cubicBezTo>
                    <a:pt x="296" y="6"/>
                    <a:pt x="291" y="0"/>
                    <a:pt x="284" y="0"/>
                  </a:cubicBezTo>
                  <a:cubicBezTo>
                    <a:pt x="12" y="0"/>
                    <a:pt x="12" y="0"/>
                    <a:pt x="12" y="0"/>
                  </a:cubicBezTo>
                  <a:cubicBezTo>
                    <a:pt x="6" y="0"/>
                    <a:pt x="0" y="6"/>
                    <a:pt x="0" y="12"/>
                  </a:cubicBezTo>
                  <a:cubicBezTo>
                    <a:pt x="0" y="429"/>
                    <a:pt x="0" y="429"/>
                    <a:pt x="0" y="429"/>
                  </a:cubicBezTo>
                  <a:cubicBezTo>
                    <a:pt x="0" y="436"/>
                    <a:pt x="6" y="441"/>
                    <a:pt x="12" y="441"/>
                  </a:cubicBezTo>
                  <a:cubicBezTo>
                    <a:pt x="109" y="441"/>
                    <a:pt x="109" y="441"/>
                    <a:pt x="109" y="441"/>
                  </a:cubicBezTo>
                  <a:cubicBezTo>
                    <a:pt x="109" y="349"/>
                    <a:pt x="109" y="349"/>
                    <a:pt x="109" y="349"/>
                  </a:cubicBezTo>
                  <a:cubicBezTo>
                    <a:pt x="109" y="342"/>
                    <a:pt x="115" y="336"/>
                    <a:pt x="122" y="336"/>
                  </a:cubicBezTo>
                  <a:cubicBezTo>
                    <a:pt x="174" y="336"/>
                    <a:pt x="174" y="336"/>
                    <a:pt x="174" y="336"/>
                  </a:cubicBezTo>
                  <a:cubicBezTo>
                    <a:pt x="181" y="336"/>
                    <a:pt x="187" y="342"/>
                    <a:pt x="187" y="349"/>
                  </a:cubicBezTo>
                  <a:cubicBezTo>
                    <a:pt x="187" y="441"/>
                    <a:pt x="187" y="441"/>
                    <a:pt x="187" y="441"/>
                  </a:cubicBezTo>
                  <a:cubicBezTo>
                    <a:pt x="284" y="441"/>
                    <a:pt x="284" y="441"/>
                    <a:pt x="284" y="441"/>
                  </a:cubicBezTo>
                  <a:cubicBezTo>
                    <a:pt x="291" y="441"/>
                    <a:pt x="296" y="436"/>
                    <a:pt x="296" y="429"/>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68" name="Freeform 113"/>
            <p:cNvSpPr>
              <a:spLocks/>
            </p:cNvSpPr>
            <p:nvPr/>
          </p:nvSpPr>
          <p:spPr bwMode="auto">
            <a:xfrm>
              <a:off x="8682039" y="-1308100"/>
              <a:ext cx="66675" cy="103188"/>
            </a:xfrm>
            <a:custGeom>
              <a:avLst/>
              <a:gdLst>
                <a:gd name="T0" fmla="*/ 28 w 40"/>
                <a:gd name="T1" fmla="*/ 62 h 62"/>
                <a:gd name="T2" fmla="*/ 12 w 40"/>
                <a:gd name="T3" fmla="*/ 62 h 62"/>
                <a:gd name="T4" fmla="*/ 0 w 40"/>
                <a:gd name="T5" fmla="*/ 49 h 62"/>
                <a:gd name="T6" fmla="*/ 0 w 40"/>
                <a:gd name="T7" fmla="*/ 12 h 62"/>
                <a:gd name="T8" fmla="*/ 12 w 40"/>
                <a:gd name="T9" fmla="*/ 0 h 62"/>
                <a:gd name="T10" fmla="*/ 28 w 40"/>
                <a:gd name="T11" fmla="*/ 0 h 62"/>
                <a:gd name="T12" fmla="*/ 40 w 40"/>
                <a:gd name="T13" fmla="*/ 12 h 62"/>
                <a:gd name="T14" fmla="*/ 40 w 40"/>
                <a:gd name="T15" fmla="*/ 49 h 62"/>
                <a:gd name="T16" fmla="*/ 28 w 4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2">
                  <a:moveTo>
                    <a:pt x="28" y="62"/>
                  </a:moveTo>
                  <a:cubicBezTo>
                    <a:pt x="12" y="62"/>
                    <a:pt x="12" y="62"/>
                    <a:pt x="12" y="62"/>
                  </a:cubicBezTo>
                  <a:cubicBezTo>
                    <a:pt x="6" y="62"/>
                    <a:pt x="0" y="56"/>
                    <a:pt x="0" y="49"/>
                  </a:cubicBezTo>
                  <a:cubicBezTo>
                    <a:pt x="0" y="12"/>
                    <a:pt x="0" y="12"/>
                    <a:pt x="0" y="12"/>
                  </a:cubicBezTo>
                  <a:cubicBezTo>
                    <a:pt x="0" y="5"/>
                    <a:pt x="6" y="0"/>
                    <a:pt x="12" y="0"/>
                  </a:cubicBezTo>
                  <a:cubicBezTo>
                    <a:pt x="28" y="0"/>
                    <a:pt x="28" y="0"/>
                    <a:pt x="28" y="0"/>
                  </a:cubicBezTo>
                  <a:cubicBezTo>
                    <a:pt x="35" y="0"/>
                    <a:pt x="40" y="5"/>
                    <a:pt x="40" y="12"/>
                  </a:cubicBezTo>
                  <a:cubicBezTo>
                    <a:pt x="40" y="49"/>
                    <a:pt x="40" y="49"/>
                    <a:pt x="40" y="49"/>
                  </a:cubicBezTo>
                  <a:cubicBezTo>
                    <a:pt x="40" y="56"/>
                    <a:pt x="35" y="62"/>
                    <a:pt x="28" y="62"/>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69" name="Freeform 114"/>
            <p:cNvSpPr>
              <a:spLocks/>
            </p:cNvSpPr>
            <p:nvPr/>
          </p:nvSpPr>
          <p:spPr bwMode="auto">
            <a:xfrm>
              <a:off x="8682039" y="-1465263"/>
              <a:ext cx="66675" cy="103188"/>
            </a:xfrm>
            <a:custGeom>
              <a:avLst/>
              <a:gdLst>
                <a:gd name="T0" fmla="*/ 28 w 40"/>
                <a:gd name="T1" fmla="*/ 62 h 62"/>
                <a:gd name="T2" fmla="*/ 12 w 40"/>
                <a:gd name="T3" fmla="*/ 62 h 62"/>
                <a:gd name="T4" fmla="*/ 0 w 40"/>
                <a:gd name="T5" fmla="*/ 50 h 62"/>
                <a:gd name="T6" fmla="*/ 0 w 40"/>
                <a:gd name="T7" fmla="*/ 13 h 62"/>
                <a:gd name="T8" fmla="*/ 12 w 40"/>
                <a:gd name="T9" fmla="*/ 0 h 62"/>
                <a:gd name="T10" fmla="*/ 28 w 40"/>
                <a:gd name="T11" fmla="*/ 0 h 62"/>
                <a:gd name="T12" fmla="*/ 40 w 40"/>
                <a:gd name="T13" fmla="*/ 13 h 62"/>
                <a:gd name="T14" fmla="*/ 40 w 40"/>
                <a:gd name="T15" fmla="*/ 50 h 62"/>
                <a:gd name="T16" fmla="*/ 28 w 4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2">
                  <a:moveTo>
                    <a:pt x="28" y="62"/>
                  </a:moveTo>
                  <a:cubicBezTo>
                    <a:pt x="12" y="62"/>
                    <a:pt x="12" y="62"/>
                    <a:pt x="12" y="62"/>
                  </a:cubicBezTo>
                  <a:cubicBezTo>
                    <a:pt x="6" y="62"/>
                    <a:pt x="0" y="57"/>
                    <a:pt x="0" y="50"/>
                  </a:cubicBezTo>
                  <a:cubicBezTo>
                    <a:pt x="0" y="13"/>
                    <a:pt x="0" y="13"/>
                    <a:pt x="0" y="13"/>
                  </a:cubicBezTo>
                  <a:cubicBezTo>
                    <a:pt x="0" y="6"/>
                    <a:pt x="6" y="0"/>
                    <a:pt x="12" y="0"/>
                  </a:cubicBezTo>
                  <a:cubicBezTo>
                    <a:pt x="28" y="0"/>
                    <a:pt x="28" y="0"/>
                    <a:pt x="28" y="0"/>
                  </a:cubicBezTo>
                  <a:cubicBezTo>
                    <a:pt x="35" y="0"/>
                    <a:pt x="40" y="6"/>
                    <a:pt x="40" y="13"/>
                  </a:cubicBezTo>
                  <a:cubicBezTo>
                    <a:pt x="40" y="50"/>
                    <a:pt x="40" y="50"/>
                    <a:pt x="40" y="50"/>
                  </a:cubicBezTo>
                  <a:cubicBezTo>
                    <a:pt x="40" y="57"/>
                    <a:pt x="35" y="62"/>
                    <a:pt x="28" y="62"/>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70" name="Freeform 115"/>
            <p:cNvSpPr>
              <a:spLocks/>
            </p:cNvSpPr>
            <p:nvPr/>
          </p:nvSpPr>
          <p:spPr bwMode="auto">
            <a:xfrm>
              <a:off x="8682039" y="-1620838"/>
              <a:ext cx="66675" cy="104775"/>
            </a:xfrm>
            <a:custGeom>
              <a:avLst/>
              <a:gdLst>
                <a:gd name="T0" fmla="*/ 28 w 40"/>
                <a:gd name="T1" fmla="*/ 62 h 62"/>
                <a:gd name="T2" fmla="*/ 12 w 40"/>
                <a:gd name="T3" fmla="*/ 62 h 62"/>
                <a:gd name="T4" fmla="*/ 0 w 40"/>
                <a:gd name="T5" fmla="*/ 49 h 62"/>
                <a:gd name="T6" fmla="*/ 0 w 40"/>
                <a:gd name="T7" fmla="*/ 12 h 62"/>
                <a:gd name="T8" fmla="*/ 12 w 40"/>
                <a:gd name="T9" fmla="*/ 0 h 62"/>
                <a:gd name="T10" fmla="*/ 28 w 40"/>
                <a:gd name="T11" fmla="*/ 0 h 62"/>
                <a:gd name="T12" fmla="*/ 40 w 40"/>
                <a:gd name="T13" fmla="*/ 12 h 62"/>
                <a:gd name="T14" fmla="*/ 40 w 40"/>
                <a:gd name="T15" fmla="*/ 49 h 62"/>
                <a:gd name="T16" fmla="*/ 28 w 4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2">
                  <a:moveTo>
                    <a:pt x="28" y="62"/>
                  </a:moveTo>
                  <a:cubicBezTo>
                    <a:pt x="12" y="62"/>
                    <a:pt x="12" y="62"/>
                    <a:pt x="12" y="62"/>
                  </a:cubicBezTo>
                  <a:cubicBezTo>
                    <a:pt x="6" y="62"/>
                    <a:pt x="0" y="56"/>
                    <a:pt x="0" y="49"/>
                  </a:cubicBezTo>
                  <a:cubicBezTo>
                    <a:pt x="0" y="12"/>
                    <a:pt x="0" y="12"/>
                    <a:pt x="0" y="12"/>
                  </a:cubicBezTo>
                  <a:cubicBezTo>
                    <a:pt x="0" y="6"/>
                    <a:pt x="6" y="0"/>
                    <a:pt x="12" y="0"/>
                  </a:cubicBezTo>
                  <a:cubicBezTo>
                    <a:pt x="28" y="0"/>
                    <a:pt x="28" y="0"/>
                    <a:pt x="28" y="0"/>
                  </a:cubicBezTo>
                  <a:cubicBezTo>
                    <a:pt x="35" y="0"/>
                    <a:pt x="40" y="6"/>
                    <a:pt x="40" y="12"/>
                  </a:cubicBezTo>
                  <a:cubicBezTo>
                    <a:pt x="40" y="49"/>
                    <a:pt x="40" y="49"/>
                    <a:pt x="40" y="49"/>
                  </a:cubicBezTo>
                  <a:cubicBezTo>
                    <a:pt x="40" y="56"/>
                    <a:pt x="35" y="62"/>
                    <a:pt x="28" y="62"/>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71" name="Freeform 116"/>
            <p:cNvSpPr>
              <a:spLocks/>
            </p:cNvSpPr>
            <p:nvPr/>
          </p:nvSpPr>
          <p:spPr bwMode="auto">
            <a:xfrm>
              <a:off x="8815389" y="-1308100"/>
              <a:ext cx="66675" cy="103188"/>
            </a:xfrm>
            <a:custGeom>
              <a:avLst/>
              <a:gdLst>
                <a:gd name="T0" fmla="*/ 28 w 40"/>
                <a:gd name="T1" fmla="*/ 62 h 62"/>
                <a:gd name="T2" fmla="*/ 12 w 40"/>
                <a:gd name="T3" fmla="*/ 62 h 62"/>
                <a:gd name="T4" fmla="*/ 0 w 40"/>
                <a:gd name="T5" fmla="*/ 49 h 62"/>
                <a:gd name="T6" fmla="*/ 0 w 40"/>
                <a:gd name="T7" fmla="*/ 12 h 62"/>
                <a:gd name="T8" fmla="*/ 12 w 40"/>
                <a:gd name="T9" fmla="*/ 0 h 62"/>
                <a:gd name="T10" fmla="*/ 28 w 40"/>
                <a:gd name="T11" fmla="*/ 0 h 62"/>
                <a:gd name="T12" fmla="*/ 40 w 40"/>
                <a:gd name="T13" fmla="*/ 12 h 62"/>
                <a:gd name="T14" fmla="*/ 40 w 40"/>
                <a:gd name="T15" fmla="*/ 49 h 62"/>
                <a:gd name="T16" fmla="*/ 28 w 4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2">
                  <a:moveTo>
                    <a:pt x="28" y="62"/>
                  </a:moveTo>
                  <a:cubicBezTo>
                    <a:pt x="12" y="62"/>
                    <a:pt x="12" y="62"/>
                    <a:pt x="12" y="62"/>
                  </a:cubicBezTo>
                  <a:cubicBezTo>
                    <a:pt x="6" y="62"/>
                    <a:pt x="0" y="56"/>
                    <a:pt x="0" y="49"/>
                  </a:cubicBezTo>
                  <a:cubicBezTo>
                    <a:pt x="0" y="12"/>
                    <a:pt x="0" y="12"/>
                    <a:pt x="0" y="12"/>
                  </a:cubicBezTo>
                  <a:cubicBezTo>
                    <a:pt x="0" y="5"/>
                    <a:pt x="6" y="0"/>
                    <a:pt x="12" y="0"/>
                  </a:cubicBezTo>
                  <a:cubicBezTo>
                    <a:pt x="28" y="0"/>
                    <a:pt x="28" y="0"/>
                    <a:pt x="28" y="0"/>
                  </a:cubicBezTo>
                  <a:cubicBezTo>
                    <a:pt x="35" y="0"/>
                    <a:pt x="40" y="5"/>
                    <a:pt x="40" y="12"/>
                  </a:cubicBezTo>
                  <a:cubicBezTo>
                    <a:pt x="40" y="49"/>
                    <a:pt x="40" y="49"/>
                    <a:pt x="40" y="49"/>
                  </a:cubicBezTo>
                  <a:cubicBezTo>
                    <a:pt x="40" y="56"/>
                    <a:pt x="35" y="62"/>
                    <a:pt x="28" y="62"/>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72" name="Freeform 117"/>
            <p:cNvSpPr>
              <a:spLocks/>
            </p:cNvSpPr>
            <p:nvPr/>
          </p:nvSpPr>
          <p:spPr bwMode="auto">
            <a:xfrm>
              <a:off x="8815389" y="-1465263"/>
              <a:ext cx="66675" cy="103188"/>
            </a:xfrm>
            <a:custGeom>
              <a:avLst/>
              <a:gdLst>
                <a:gd name="T0" fmla="*/ 28 w 40"/>
                <a:gd name="T1" fmla="*/ 62 h 62"/>
                <a:gd name="T2" fmla="*/ 12 w 40"/>
                <a:gd name="T3" fmla="*/ 62 h 62"/>
                <a:gd name="T4" fmla="*/ 0 w 40"/>
                <a:gd name="T5" fmla="*/ 50 h 62"/>
                <a:gd name="T6" fmla="*/ 0 w 40"/>
                <a:gd name="T7" fmla="*/ 13 h 62"/>
                <a:gd name="T8" fmla="*/ 12 w 40"/>
                <a:gd name="T9" fmla="*/ 0 h 62"/>
                <a:gd name="T10" fmla="*/ 28 w 40"/>
                <a:gd name="T11" fmla="*/ 0 h 62"/>
                <a:gd name="T12" fmla="*/ 40 w 40"/>
                <a:gd name="T13" fmla="*/ 13 h 62"/>
                <a:gd name="T14" fmla="*/ 40 w 40"/>
                <a:gd name="T15" fmla="*/ 50 h 62"/>
                <a:gd name="T16" fmla="*/ 28 w 4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2">
                  <a:moveTo>
                    <a:pt x="28" y="62"/>
                  </a:moveTo>
                  <a:cubicBezTo>
                    <a:pt x="12" y="62"/>
                    <a:pt x="12" y="62"/>
                    <a:pt x="12" y="62"/>
                  </a:cubicBezTo>
                  <a:cubicBezTo>
                    <a:pt x="6" y="62"/>
                    <a:pt x="0" y="57"/>
                    <a:pt x="0" y="50"/>
                  </a:cubicBezTo>
                  <a:cubicBezTo>
                    <a:pt x="0" y="13"/>
                    <a:pt x="0" y="13"/>
                    <a:pt x="0" y="13"/>
                  </a:cubicBezTo>
                  <a:cubicBezTo>
                    <a:pt x="0" y="6"/>
                    <a:pt x="6" y="0"/>
                    <a:pt x="12" y="0"/>
                  </a:cubicBezTo>
                  <a:cubicBezTo>
                    <a:pt x="28" y="0"/>
                    <a:pt x="28" y="0"/>
                    <a:pt x="28" y="0"/>
                  </a:cubicBezTo>
                  <a:cubicBezTo>
                    <a:pt x="35" y="0"/>
                    <a:pt x="40" y="6"/>
                    <a:pt x="40" y="13"/>
                  </a:cubicBezTo>
                  <a:cubicBezTo>
                    <a:pt x="40" y="50"/>
                    <a:pt x="40" y="50"/>
                    <a:pt x="40" y="50"/>
                  </a:cubicBezTo>
                  <a:cubicBezTo>
                    <a:pt x="40" y="57"/>
                    <a:pt x="35" y="62"/>
                    <a:pt x="28" y="62"/>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73" name="Freeform 118"/>
            <p:cNvSpPr>
              <a:spLocks/>
            </p:cNvSpPr>
            <p:nvPr/>
          </p:nvSpPr>
          <p:spPr bwMode="auto">
            <a:xfrm>
              <a:off x="8815389" y="-1620838"/>
              <a:ext cx="66675" cy="104775"/>
            </a:xfrm>
            <a:custGeom>
              <a:avLst/>
              <a:gdLst>
                <a:gd name="T0" fmla="*/ 28 w 40"/>
                <a:gd name="T1" fmla="*/ 62 h 62"/>
                <a:gd name="T2" fmla="*/ 12 w 40"/>
                <a:gd name="T3" fmla="*/ 62 h 62"/>
                <a:gd name="T4" fmla="*/ 0 w 40"/>
                <a:gd name="T5" fmla="*/ 49 h 62"/>
                <a:gd name="T6" fmla="*/ 0 w 40"/>
                <a:gd name="T7" fmla="*/ 12 h 62"/>
                <a:gd name="T8" fmla="*/ 12 w 40"/>
                <a:gd name="T9" fmla="*/ 0 h 62"/>
                <a:gd name="T10" fmla="*/ 28 w 40"/>
                <a:gd name="T11" fmla="*/ 0 h 62"/>
                <a:gd name="T12" fmla="*/ 40 w 40"/>
                <a:gd name="T13" fmla="*/ 12 h 62"/>
                <a:gd name="T14" fmla="*/ 40 w 40"/>
                <a:gd name="T15" fmla="*/ 49 h 62"/>
                <a:gd name="T16" fmla="*/ 28 w 4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2">
                  <a:moveTo>
                    <a:pt x="28" y="62"/>
                  </a:moveTo>
                  <a:cubicBezTo>
                    <a:pt x="12" y="62"/>
                    <a:pt x="12" y="62"/>
                    <a:pt x="12" y="62"/>
                  </a:cubicBezTo>
                  <a:cubicBezTo>
                    <a:pt x="6" y="62"/>
                    <a:pt x="0" y="56"/>
                    <a:pt x="0" y="49"/>
                  </a:cubicBezTo>
                  <a:cubicBezTo>
                    <a:pt x="0" y="12"/>
                    <a:pt x="0" y="12"/>
                    <a:pt x="0" y="12"/>
                  </a:cubicBezTo>
                  <a:cubicBezTo>
                    <a:pt x="0" y="6"/>
                    <a:pt x="6" y="0"/>
                    <a:pt x="12" y="0"/>
                  </a:cubicBezTo>
                  <a:cubicBezTo>
                    <a:pt x="28" y="0"/>
                    <a:pt x="28" y="0"/>
                    <a:pt x="28" y="0"/>
                  </a:cubicBezTo>
                  <a:cubicBezTo>
                    <a:pt x="35" y="0"/>
                    <a:pt x="40" y="6"/>
                    <a:pt x="40" y="12"/>
                  </a:cubicBezTo>
                  <a:cubicBezTo>
                    <a:pt x="40" y="49"/>
                    <a:pt x="40" y="49"/>
                    <a:pt x="40" y="49"/>
                  </a:cubicBezTo>
                  <a:cubicBezTo>
                    <a:pt x="40" y="56"/>
                    <a:pt x="35" y="62"/>
                    <a:pt x="28" y="62"/>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74" name="Freeform 119"/>
            <p:cNvSpPr>
              <a:spLocks/>
            </p:cNvSpPr>
            <p:nvPr/>
          </p:nvSpPr>
          <p:spPr bwMode="auto">
            <a:xfrm>
              <a:off x="8947152" y="-1620838"/>
              <a:ext cx="66675" cy="104775"/>
            </a:xfrm>
            <a:custGeom>
              <a:avLst/>
              <a:gdLst>
                <a:gd name="T0" fmla="*/ 12 w 40"/>
                <a:gd name="T1" fmla="*/ 0 h 62"/>
                <a:gd name="T2" fmla="*/ 27 w 40"/>
                <a:gd name="T3" fmla="*/ 0 h 62"/>
                <a:gd name="T4" fmla="*/ 40 w 40"/>
                <a:gd name="T5" fmla="*/ 12 h 62"/>
                <a:gd name="T6" fmla="*/ 40 w 40"/>
                <a:gd name="T7" fmla="*/ 49 h 62"/>
                <a:gd name="T8" fmla="*/ 27 w 40"/>
                <a:gd name="T9" fmla="*/ 62 h 62"/>
                <a:gd name="T10" fmla="*/ 12 w 40"/>
                <a:gd name="T11" fmla="*/ 62 h 62"/>
                <a:gd name="T12" fmla="*/ 0 w 40"/>
                <a:gd name="T13" fmla="*/ 49 h 62"/>
                <a:gd name="T14" fmla="*/ 0 w 40"/>
                <a:gd name="T15" fmla="*/ 12 h 62"/>
                <a:gd name="T16" fmla="*/ 12 w 40"/>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2">
                  <a:moveTo>
                    <a:pt x="12" y="0"/>
                  </a:moveTo>
                  <a:cubicBezTo>
                    <a:pt x="27" y="0"/>
                    <a:pt x="27" y="0"/>
                    <a:pt x="27" y="0"/>
                  </a:cubicBezTo>
                  <a:cubicBezTo>
                    <a:pt x="34" y="0"/>
                    <a:pt x="40" y="6"/>
                    <a:pt x="40" y="12"/>
                  </a:cubicBezTo>
                  <a:cubicBezTo>
                    <a:pt x="40" y="49"/>
                    <a:pt x="40" y="49"/>
                    <a:pt x="40" y="49"/>
                  </a:cubicBezTo>
                  <a:cubicBezTo>
                    <a:pt x="40" y="56"/>
                    <a:pt x="34" y="62"/>
                    <a:pt x="27" y="62"/>
                  </a:cubicBezTo>
                  <a:cubicBezTo>
                    <a:pt x="12" y="62"/>
                    <a:pt x="12" y="62"/>
                    <a:pt x="12" y="62"/>
                  </a:cubicBezTo>
                  <a:cubicBezTo>
                    <a:pt x="5" y="62"/>
                    <a:pt x="0" y="56"/>
                    <a:pt x="0" y="49"/>
                  </a:cubicBezTo>
                  <a:cubicBezTo>
                    <a:pt x="0" y="12"/>
                    <a:pt x="0" y="12"/>
                    <a:pt x="0" y="12"/>
                  </a:cubicBezTo>
                  <a:cubicBezTo>
                    <a:pt x="0" y="6"/>
                    <a:pt x="5" y="0"/>
                    <a:pt x="12" y="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75" name="Freeform 120"/>
            <p:cNvSpPr>
              <a:spLocks/>
            </p:cNvSpPr>
            <p:nvPr/>
          </p:nvSpPr>
          <p:spPr bwMode="auto">
            <a:xfrm>
              <a:off x="8947152" y="-1465263"/>
              <a:ext cx="66675" cy="103188"/>
            </a:xfrm>
            <a:custGeom>
              <a:avLst/>
              <a:gdLst>
                <a:gd name="T0" fmla="*/ 12 w 40"/>
                <a:gd name="T1" fmla="*/ 0 h 62"/>
                <a:gd name="T2" fmla="*/ 27 w 40"/>
                <a:gd name="T3" fmla="*/ 0 h 62"/>
                <a:gd name="T4" fmla="*/ 40 w 40"/>
                <a:gd name="T5" fmla="*/ 13 h 62"/>
                <a:gd name="T6" fmla="*/ 40 w 40"/>
                <a:gd name="T7" fmla="*/ 50 h 62"/>
                <a:gd name="T8" fmla="*/ 27 w 40"/>
                <a:gd name="T9" fmla="*/ 62 h 62"/>
                <a:gd name="T10" fmla="*/ 12 w 40"/>
                <a:gd name="T11" fmla="*/ 62 h 62"/>
                <a:gd name="T12" fmla="*/ 0 w 40"/>
                <a:gd name="T13" fmla="*/ 50 h 62"/>
                <a:gd name="T14" fmla="*/ 0 w 40"/>
                <a:gd name="T15" fmla="*/ 13 h 62"/>
                <a:gd name="T16" fmla="*/ 12 w 40"/>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2">
                  <a:moveTo>
                    <a:pt x="12" y="0"/>
                  </a:moveTo>
                  <a:cubicBezTo>
                    <a:pt x="27" y="0"/>
                    <a:pt x="27" y="0"/>
                    <a:pt x="27" y="0"/>
                  </a:cubicBezTo>
                  <a:cubicBezTo>
                    <a:pt x="34" y="0"/>
                    <a:pt x="40" y="6"/>
                    <a:pt x="40" y="13"/>
                  </a:cubicBezTo>
                  <a:cubicBezTo>
                    <a:pt x="40" y="50"/>
                    <a:pt x="40" y="50"/>
                    <a:pt x="40" y="50"/>
                  </a:cubicBezTo>
                  <a:cubicBezTo>
                    <a:pt x="40" y="57"/>
                    <a:pt x="34" y="62"/>
                    <a:pt x="27" y="62"/>
                  </a:cubicBezTo>
                  <a:cubicBezTo>
                    <a:pt x="12" y="62"/>
                    <a:pt x="12" y="62"/>
                    <a:pt x="12" y="62"/>
                  </a:cubicBezTo>
                  <a:cubicBezTo>
                    <a:pt x="5" y="62"/>
                    <a:pt x="0" y="57"/>
                    <a:pt x="0" y="50"/>
                  </a:cubicBezTo>
                  <a:cubicBezTo>
                    <a:pt x="0" y="13"/>
                    <a:pt x="0" y="13"/>
                    <a:pt x="0" y="13"/>
                  </a:cubicBezTo>
                  <a:cubicBezTo>
                    <a:pt x="0" y="6"/>
                    <a:pt x="5" y="0"/>
                    <a:pt x="12" y="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76" name="Freeform 121"/>
            <p:cNvSpPr>
              <a:spLocks/>
            </p:cNvSpPr>
            <p:nvPr/>
          </p:nvSpPr>
          <p:spPr bwMode="auto">
            <a:xfrm>
              <a:off x="8947152" y="-1308100"/>
              <a:ext cx="66675" cy="103188"/>
            </a:xfrm>
            <a:custGeom>
              <a:avLst/>
              <a:gdLst>
                <a:gd name="T0" fmla="*/ 12 w 40"/>
                <a:gd name="T1" fmla="*/ 0 h 62"/>
                <a:gd name="T2" fmla="*/ 27 w 40"/>
                <a:gd name="T3" fmla="*/ 0 h 62"/>
                <a:gd name="T4" fmla="*/ 40 w 40"/>
                <a:gd name="T5" fmla="*/ 12 h 62"/>
                <a:gd name="T6" fmla="*/ 40 w 40"/>
                <a:gd name="T7" fmla="*/ 49 h 62"/>
                <a:gd name="T8" fmla="*/ 27 w 40"/>
                <a:gd name="T9" fmla="*/ 62 h 62"/>
                <a:gd name="T10" fmla="*/ 12 w 40"/>
                <a:gd name="T11" fmla="*/ 62 h 62"/>
                <a:gd name="T12" fmla="*/ 0 w 40"/>
                <a:gd name="T13" fmla="*/ 49 h 62"/>
                <a:gd name="T14" fmla="*/ 0 w 40"/>
                <a:gd name="T15" fmla="*/ 12 h 62"/>
                <a:gd name="T16" fmla="*/ 12 w 40"/>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2">
                  <a:moveTo>
                    <a:pt x="12" y="0"/>
                  </a:moveTo>
                  <a:cubicBezTo>
                    <a:pt x="27" y="0"/>
                    <a:pt x="27" y="0"/>
                    <a:pt x="27" y="0"/>
                  </a:cubicBezTo>
                  <a:cubicBezTo>
                    <a:pt x="34" y="0"/>
                    <a:pt x="40" y="5"/>
                    <a:pt x="40" y="12"/>
                  </a:cubicBezTo>
                  <a:cubicBezTo>
                    <a:pt x="40" y="49"/>
                    <a:pt x="40" y="49"/>
                    <a:pt x="40" y="49"/>
                  </a:cubicBezTo>
                  <a:cubicBezTo>
                    <a:pt x="40" y="56"/>
                    <a:pt x="34" y="62"/>
                    <a:pt x="27" y="62"/>
                  </a:cubicBezTo>
                  <a:cubicBezTo>
                    <a:pt x="12" y="62"/>
                    <a:pt x="12" y="62"/>
                    <a:pt x="12" y="62"/>
                  </a:cubicBezTo>
                  <a:cubicBezTo>
                    <a:pt x="5" y="62"/>
                    <a:pt x="0" y="56"/>
                    <a:pt x="0" y="49"/>
                  </a:cubicBezTo>
                  <a:cubicBezTo>
                    <a:pt x="0" y="12"/>
                    <a:pt x="0" y="12"/>
                    <a:pt x="0" y="12"/>
                  </a:cubicBezTo>
                  <a:cubicBezTo>
                    <a:pt x="0" y="5"/>
                    <a:pt x="5" y="0"/>
                    <a:pt x="12" y="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77" name="Rectangle 122"/>
            <p:cNvSpPr>
              <a:spLocks noChangeArrowheads="1"/>
            </p:cNvSpPr>
            <p:nvPr/>
          </p:nvSpPr>
          <p:spPr bwMode="auto">
            <a:xfrm>
              <a:off x="9094789" y="-1358900"/>
              <a:ext cx="220663" cy="25400"/>
            </a:xfrm>
            <a:prstGeom prst="rect">
              <a:avLst/>
            </a:prstGeom>
            <a:solidFill>
              <a:srgbClr val="0243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78" name="Freeform 123"/>
            <p:cNvSpPr>
              <a:spLocks/>
            </p:cNvSpPr>
            <p:nvPr/>
          </p:nvSpPr>
          <p:spPr bwMode="auto">
            <a:xfrm>
              <a:off x="9315452" y="-1571625"/>
              <a:ext cx="339725" cy="506413"/>
            </a:xfrm>
            <a:custGeom>
              <a:avLst/>
              <a:gdLst>
                <a:gd name="T0" fmla="*/ 204 w 204"/>
                <a:gd name="T1" fmla="*/ 296 h 304"/>
                <a:gd name="T2" fmla="*/ 204 w 204"/>
                <a:gd name="T3" fmla="*/ 8 h 304"/>
                <a:gd name="T4" fmla="*/ 195 w 204"/>
                <a:gd name="T5" fmla="*/ 0 h 304"/>
                <a:gd name="T6" fmla="*/ 8 w 204"/>
                <a:gd name="T7" fmla="*/ 0 h 304"/>
                <a:gd name="T8" fmla="*/ 0 w 204"/>
                <a:gd name="T9" fmla="*/ 8 h 304"/>
                <a:gd name="T10" fmla="*/ 0 w 204"/>
                <a:gd name="T11" fmla="*/ 296 h 304"/>
                <a:gd name="T12" fmla="*/ 8 w 204"/>
                <a:gd name="T13" fmla="*/ 304 h 304"/>
                <a:gd name="T14" fmla="*/ 75 w 204"/>
                <a:gd name="T15" fmla="*/ 304 h 304"/>
                <a:gd name="T16" fmla="*/ 75 w 204"/>
                <a:gd name="T17" fmla="*/ 240 h 304"/>
                <a:gd name="T18" fmla="*/ 84 w 204"/>
                <a:gd name="T19" fmla="*/ 232 h 304"/>
                <a:gd name="T20" fmla="*/ 120 w 204"/>
                <a:gd name="T21" fmla="*/ 232 h 304"/>
                <a:gd name="T22" fmla="*/ 129 w 204"/>
                <a:gd name="T23" fmla="*/ 240 h 304"/>
                <a:gd name="T24" fmla="*/ 129 w 204"/>
                <a:gd name="T25" fmla="*/ 304 h 304"/>
                <a:gd name="T26" fmla="*/ 195 w 204"/>
                <a:gd name="T27" fmla="*/ 304 h 304"/>
                <a:gd name="T28" fmla="*/ 204 w 204"/>
                <a:gd name="T29" fmla="*/ 29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304">
                  <a:moveTo>
                    <a:pt x="204" y="296"/>
                  </a:moveTo>
                  <a:cubicBezTo>
                    <a:pt x="204" y="8"/>
                    <a:pt x="204" y="8"/>
                    <a:pt x="204" y="8"/>
                  </a:cubicBezTo>
                  <a:cubicBezTo>
                    <a:pt x="204" y="4"/>
                    <a:pt x="200" y="0"/>
                    <a:pt x="195" y="0"/>
                  </a:cubicBezTo>
                  <a:cubicBezTo>
                    <a:pt x="8" y="0"/>
                    <a:pt x="8" y="0"/>
                    <a:pt x="8" y="0"/>
                  </a:cubicBezTo>
                  <a:cubicBezTo>
                    <a:pt x="4" y="0"/>
                    <a:pt x="0" y="4"/>
                    <a:pt x="0" y="8"/>
                  </a:cubicBezTo>
                  <a:cubicBezTo>
                    <a:pt x="0" y="296"/>
                    <a:pt x="0" y="296"/>
                    <a:pt x="0" y="296"/>
                  </a:cubicBezTo>
                  <a:cubicBezTo>
                    <a:pt x="0" y="300"/>
                    <a:pt x="4" y="304"/>
                    <a:pt x="8" y="304"/>
                  </a:cubicBezTo>
                  <a:cubicBezTo>
                    <a:pt x="75" y="304"/>
                    <a:pt x="75" y="304"/>
                    <a:pt x="75" y="304"/>
                  </a:cubicBezTo>
                  <a:cubicBezTo>
                    <a:pt x="75" y="240"/>
                    <a:pt x="75" y="240"/>
                    <a:pt x="75" y="240"/>
                  </a:cubicBezTo>
                  <a:cubicBezTo>
                    <a:pt x="75" y="236"/>
                    <a:pt x="79" y="232"/>
                    <a:pt x="84" y="232"/>
                  </a:cubicBezTo>
                  <a:cubicBezTo>
                    <a:pt x="120" y="232"/>
                    <a:pt x="120" y="232"/>
                    <a:pt x="120" y="232"/>
                  </a:cubicBezTo>
                  <a:cubicBezTo>
                    <a:pt x="125" y="232"/>
                    <a:pt x="129" y="236"/>
                    <a:pt x="129" y="240"/>
                  </a:cubicBezTo>
                  <a:cubicBezTo>
                    <a:pt x="129" y="304"/>
                    <a:pt x="129" y="304"/>
                    <a:pt x="129" y="304"/>
                  </a:cubicBezTo>
                  <a:cubicBezTo>
                    <a:pt x="195" y="304"/>
                    <a:pt x="195" y="304"/>
                    <a:pt x="195" y="304"/>
                  </a:cubicBezTo>
                  <a:cubicBezTo>
                    <a:pt x="200" y="304"/>
                    <a:pt x="204" y="300"/>
                    <a:pt x="204" y="29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79" name="Freeform 124"/>
            <p:cNvSpPr>
              <a:spLocks/>
            </p:cNvSpPr>
            <p:nvPr/>
          </p:nvSpPr>
          <p:spPr bwMode="auto">
            <a:xfrm>
              <a:off x="9372602" y="-1293813"/>
              <a:ext cx="47625" cy="73025"/>
            </a:xfrm>
            <a:custGeom>
              <a:avLst/>
              <a:gdLst>
                <a:gd name="T0" fmla="*/ 19 w 28"/>
                <a:gd name="T1" fmla="*/ 43 h 43"/>
                <a:gd name="T2" fmla="*/ 9 w 28"/>
                <a:gd name="T3" fmla="*/ 43 h 43"/>
                <a:gd name="T4" fmla="*/ 0 w 28"/>
                <a:gd name="T5" fmla="*/ 34 h 43"/>
                <a:gd name="T6" fmla="*/ 0 w 28"/>
                <a:gd name="T7" fmla="*/ 9 h 43"/>
                <a:gd name="T8" fmla="*/ 9 w 28"/>
                <a:gd name="T9" fmla="*/ 0 h 43"/>
                <a:gd name="T10" fmla="*/ 19 w 28"/>
                <a:gd name="T11" fmla="*/ 0 h 43"/>
                <a:gd name="T12" fmla="*/ 28 w 28"/>
                <a:gd name="T13" fmla="*/ 9 h 43"/>
                <a:gd name="T14" fmla="*/ 28 w 28"/>
                <a:gd name="T15" fmla="*/ 34 h 43"/>
                <a:gd name="T16" fmla="*/ 19 w 2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3">
                  <a:moveTo>
                    <a:pt x="19" y="43"/>
                  </a:moveTo>
                  <a:cubicBezTo>
                    <a:pt x="9" y="43"/>
                    <a:pt x="9" y="43"/>
                    <a:pt x="9" y="43"/>
                  </a:cubicBezTo>
                  <a:cubicBezTo>
                    <a:pt x="4" y="43"/>
                    <a:pt x="0" y="39"/>
                    <a:pt x="0" y="34"/>
                  </a:cubicBezTo>
                  <a:cubicBezTo>
                    <a:pt x="0" y="9"/>
                    <a:pt x="0" y="9"/>
                    <a:pt x="0" y="9"/>
                  </a:cubicBezTo>
                  <a:cubicBezTo>
                    <a:pt x="0" y="4"/>
                    <a:pt x="4" y="0"/>
                    <a:pt x="9" y="0"/>
                  </a:cubicBezTo>
                  <a:cubicBezTo>
                    <a:pt x="19" y="0"/>
                    <a:pt x="19" y="0"/>
                    <a:pt x="19" y="0"/>
                  </a:cubicBezTo>
                  <a:cubicBezTo>
                    <a:pt x="24" y="0"/>
                    <a:pt x="28" y="4"/>
                    <a:pt x="28" y="9"/>
                  </a:cubicBezTo>
                  <a:cubicBezTo>
                    <a:pt x="28" y="34"/>
                    <a:pt x="28" y="34"/>
                    <a:pt x="28" y="34"/>
                  </a:cubicBezTo>
                  <a:cubicBezTo>
                    <a:pt x="28" y="39"/>
                    <a:pt x="24" y="43"/>
                    <a:pt x="19" y="43"/>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80" name="Freeform 125"/>
            <p:cNvSpPr>
              <a:spLocks/>
            </p:cNvSpPr>
            <p:nvPr/>
          </p:nvSpPr>
          <p:spPr bwMode="auto">
            <a:xfrm>
              <a:off x="9372602" y="-1400175"/>
              <a:ext cx="47625" cy="71438"/>
            </a:xfrm>
            <a:custGeom>
              <a:avLst/>
              <a:gdLst>
                <a:gd name="T0" fmla="*/ 19 w 28"/>
                <a:gd name="T1" fmla="*/ 43 h 43"/>
                <a:gd name="T2" fmla="*/ 9 w 28"/>
                <a:gd name="T3" fmla="*/ 43 h 43"/>
                <a:gd name="T4" fmla="*/ 0 w 28"/>
                <a:gd name="T5" fmla="*/ 34 h 43"/>
                <a:gd name="T6" fmla="*/ 0 w 28"/>
                <a:gd name="T7" fmla="*/ 8 h 43"/>
                <a:gd name="T8" fmla="*/ 9 w 28"/>
                <a:gd name="T9" fmla="*/ 0 h 43"/>
                <a:gd name="T10" fmla="*/ 19 w 28"/>
                <a:gd name="T11" fmla="*/ 0 h 43"/>
                <a:gd name="T12" fmla="*/ 28 w 28"/>
                <a:gd name="T13" fmla="*/ 8 h 43"/>
                <a:gd name="T14" fmla="*/ 28 w 28"/>
                <a:gd name="T15" fmla="*/ 34 h 43"/>
                <a:gd name="T16" fmla="*/ 19 w 2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3">
                  <a:moveTo>
                    <a:pt x="19" y="43"/>
                  </a:moveTo>
                  <a:cubicBezTo>
                    <a:pt x="9" y="43"/>
                    <a:pt x="9" y="43"/>
                    <a:pt x="9" y="43"/>
                  </a:cubicBezTo>
                  <a:cubicBezTo>
                    <a:pt x="4" y="43"/>
                    <a:pt x="0" y="39"/>
                    <a:pt x="0" y="34"/>
                  </a:cubicBezTo>
                  <a:cubicBezTo>
                    <a:pt x="0" y="8"/>
                    <a:pt x="0" y="8"/>
                    <a:pt x="0" y="8"/>
                  </a:cubicBezTo>
                  <a:cubicBezTo>
                    <a:pt x="0" y="4"/>
                    <a:pt x="4" y="0"/>
                    <a:pt x="9" y="0"/>
                  </a:cubicBezTo>
                  <a:cubicBezTo>
                    <a:pt x="19" y="0"/>
                    <a:pt x="19" y="0"/>
                    <a:pt x="19" y="0"/>
                  </a:cubicBezTo>
                  <a:cubicBezTo>
                    <a:pt x="24" y="0"/>
                    <a:pt x="28" y="4"/>
                    <a:pt x="28" y="8"/>
                  </a:cubicBezTo>
                  <a:cubicBezTo>
                    <a:pt x="28" y="34"/>
                    <a:pt x="28" y="34"/>
                    <a:pt x="28" y="34"/>
                  </a:cubicBezTo>
                  <a:cubicBezTo>
                    <a:pt x="28" y="39"/>
                    <a:pt x="24" y="43"/>
                    <a:pt x="19" y="43"/>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81" name="Freeform 126"/>
            <p:cNvSpPr>
              <a:spLocks/>
            </p:cNvSpPr>
            <p:nvPr/>
          </p:nvSpPr>
          <p:spPr bwMode="auto">
            <a:xfrm>
              <a:off x="9372602" y="-1508125"/>
              <a:ext cx="47625" cy="71438"/>
            </a:xfrm>
            <a:custGeom>
              <a:avLst/>
              <a:gdLst>
                <a:gd name="T0" fmla="*/ 19 w 28"/>
                <a:gd name="T1" fmla="*/ 43 h 43"/>
                <a:gd name="T2" fmla="*/ 9 w 28"/>
                <a:gd name="T3" fmla="*/ 43 h 43"/>
                <a:gd name="T4" fmla="*/ 0 w 28"/>
                <a:gd name="T5" fmla="*/ 35 h 43"/>
                <a:gd name="T6" fmla="*/ 0 w 28"/>
                <a:gd name="T7" fmla="*/ 9 h 43"/>
                <a:gd name="T8" fmla="*/ 9 w 28"/>
                <a:gd name="T9" fmla="*/ 0 h 43"/>
                <a:gd name="T10" fmla="*/ 19 w 28"/>
                <a:gd name="T11" fmla="*/ 0 h 43"/>
                <a:gd name="T12" fmla="*/ 28 w 28"/>
                <a:gd name="T13" fmla="*/ 9 h 43"/>
                <a:gd name="T14" fmla="*/ 28 w 28"/>
                <a:gd name="T15" fmla="*/ 35 h 43"/>
                <a:gd name="T16" fmla="*/ 19 w 2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3">
                  <a:moveTo>
                    <a:pt x="19" y="43"/>
                  </a:moveTo>
                  <a:cubicBezTo>
                    <a:pt x="9" y="43"/>
                    <a:pt x="9" y="43"/>
                    <a:pt x="9" y="43"/>
                  </a:cubicBezTo>
                  <a:cubicBezTo>
                    <a:pt x="4" y="43"/>
                    <a:pt x="0" y="39"/>
                    <a:pt x="0" y="35"/>
                  </a:cubicBezTo>
                  <a:cubicBezTo>
                    <a:pt x="0" y="9"/>
                    <a:pt x="0" y="9"/>
                    <a:pt x="0" y="9"/>
                  </a:cubicBezTo>
                  <a:cubicBezTo>
                    <a:pt x="0" y="4"/>
                    <a:pt x="4" y="0"/>
                    <a:pt x="9" y="0"/>
                  </a:cubicBezTo>
                  <a:cubicBezTo>
                    <a:pt x="19" y="0"/>
                    <a:pt x="19" y="0"/>
                    <a:pt x="19" y="0"/>
                  </a:cubicBezTo>
                  <a:cubicBezTo>
                    <a:pt x="24" y="0"/>
                    <a:pt x="28" y="4"/>
                    <a:pt x="28" y="9"/>
                  </a:cubicBezTo>
                  <a:cubicBezTo>
                    <a:pt x="28" y="35"/>
                    <a:pt x="28" y="35"/>
                    <a:pt x="28" y="35"/>
                  </a:cubicBezTo>
                  <a:cubicBezTo>
                    <a:pt x="28" y="39"/>
                    <a:pt x="24" y="43"/>
                    <a:pt x="19" y="43"/>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82" name="Freeform 127"/>
            <p:cNvSpPr>
              <a:spLocks/>
            </p:cNvSpPr>
            <p:nvPr/>
          </p:nvSpPr>
          <p:spPr bwMode="auto">
            <a:xfrm>
              <a:off x="9464677" y="-1293813"/>
              <a:ext cx="47625" cy="73025"/>
            </a:xfrm>
            <a:custGeom>
              <a:avLst/>
              <a:gdLst>
                <a:gd name="T0" fmla="*/ 20 w 28"/>
                <a:gd name="T1" fmla="*/ 43 h 43"/>
                <a:gd name="T2" fmla="*/ 9 w 28"/>
                <a:gd name="T3" fmla="*/ 43 h 43"/>
                <a:gd name="T4" fmla="*/ 0 w 28"/>
                <a:gd name="T5" fmla="*/ 34 h 43"/>
                <a:gd name="T6" fmla="*/ 0 w 28"/>
                <a:gd name="T7" fmla="*/ 9 h 43"/>
                <a:gd name="T8" fmla="*/ 9 w 28"/>
                <a:gd name="T9" fmla="*/ 0 h 43"/>
                <a:gd name="T10" fmla="*/ 20 w 28"/>
                <a:gd name="T11" fmla="*/ 0 h 43"/>
                <a:gd name="T12" fmla="*/ 28 w 28"/>
                <a:gd name="T13" fmla="*/ 9 h 43"/>
                <a:gd name="T14" fmla="*/ 28 w 28"/>
                <a:gd name="T15" fmla="*/ 34 h 43"/>
                <a:gd name="T16" fmla="*/ 20 w 2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3">
                  <a:moveTo>
                    <a:pt x="20" y="43"/>
                  </a:moveTo>
                  <a:cubicBezTo>
                    <a:pt x="9" y="43"/>
                    <a:pt x="9" y="43"/>
                    <a:pt x="9" y="43"/>
                  </a:cubicBezTo>
                  <a:cubicBezTo>
                    <a:pt x="4" y="43"/>
                    <a:pt x="0" y="39"/>
                    <a:pt x="0" y="34"/>
                  </a:cubicBezTo>
                  <a:cubicBezTo>
                    <a:pt x="0" y="9"/>
                    <a:pt x="0" y="9"/>
                    <a:pt x="0" y="9"/>
                  </a:cubicBezTo>
                  <a:cubicBezTo>
                    <a:pt x="0" y="4"/>
                    <a:pt x="4" y="0"/>
                    <a:pt x="9" y="0"/>
                  </a:cubicBezTo>
                  <a:cubicBezTo>
                    <a:pt x="20" y="0"/>
                    <a:pt x="20" y="0"/>
                    <a:pt x="20" y="0"/>
                  </a:cubicBezTo>
                  <a:cubicBezTo>
                    <a:pt x="24" y="0"/>
                    <a:pt x="28" y="4"/>
                    <a:pt x="28" y="9"/>
                  </a:cubicBezTo>
                  <a:cubicBezTo>
                    <a:pt x="28" y="34"/>
                    <a:pt x="28" y="34"/>
                    <a:pt x="28" y="34"/>
                  </a:cubicBezTo>
                  <a:cubicBezTo>
                    <a:pt x="28" y="39"/>
                    <a:pt x="24" y="43"/>
                    <a:pt x="20" y="43"/>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83" name="Freeform 128"/>
            <p:cNvSpPr>
              <a:spLocks/>
            </p:cNvSpPr>
            <p:nvPr/>
          </p:nvSpPr>
          <p:spPr bwMode="auto">
            <a:xfrm>
              <a:off x="9464677" y="-1400175"/>
              <a:ext cx="47625" cy="71438"/>
            </a:xfrm>
            <a:custGeom>
              <a:avLst/>
              <a:gdLst>
                <a:gd name="T0" fmla="*/ 20 w 28"/>
                <a:gd name="T1" fmla="*/ 43 h 43"/>
                <a:gd name="T2" fmla="*/ 9 w 28"/>
                <a:gd name="T3" fmla="*/ 43 h 43"/>
                <a:gd name="T4" fmla="*/ 0 w 28"/>
                <a:gd name="T5" fmla="*/ 34 h 43"/>
                <a:gd name="T6" fmla="*/ 0 w 28"/>
                <a:gd name="T7" fmla="*/ 8 h 43"/>
                <a:gd name="T8" fmla="*/ 9 w 28"/>
                <a:gd name="T9" fmla="*/ 0 h 43"/>
                <a:gd name="T10" fmla="*/ 20 w 28"/>
                <a:gd name="T11" fmla="*/ 0 h 43"/>
                <a:gd name="T12" fmla="*/ 28 w 28"/>
                <a:gd name="T13" fmla="*/ 8 h 43"/>
                <a:gd name="T14" fmla="*/ 28 w 28"/>
                <a:gd name="T15" fmla="*/ 34 h 43"/>
                <a:gd name="T16" fmla="*/ 20 w 2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3">
                  <a:moveTo>
                    <a:pt x="20" y="43"/>
                  </a:moveTo>
                  <a:cubicBezTo>
                    <a:pt x="9" y="43"/>
                    <a:pt x="9" y="43"/>
                    <a:pt x="9" y="43"/>
                  </a:cubicBezTo>
                  <a:cubicBezTo>
                    <a:pt x="4" y="43"/>
                    <a:pt x="0" y="39"/>
                    <a:pt x="0" y="34"/>
                  </a:cubicBezTo>
                  <a:cubicBezTo>
                    <a:pt x="0" y="8"/>
                    <a:pt x="0" y="8"/>
                    <a:pt x="0" y="8"/>
                  </a:cubicBezTo>
                  <a:cubicBezTo>
                    <a:pt x="0" y="4"/>
                    <a:pt x="4" y="0"/>
                    <a:pt x="9" y="0"/>
                  </a:cubicBezTo>
                  <a:cubicBezTo>
                    <a:pt x="20" y="0"/>
                    <a:pt x="20" y="0"/>
                    <a:pt x="20" y="0"/>
                  </a:cubicBezTo>
                  <a:cubicBezTo>
                    <a:pt x="24" y="0"/>
                    <a:pt x="28" y="4"/>
                    <a:pt x="28" y="8"/>
                  </a:cubicBezTo>
                  <a:cubicBezTo>
                    <a:pt x="28" y="34"/>
                    <a:pt x="28" y="34"/>
                    <a:pt x="28" y="34"/>
                  </a:cubicBezTo>
                  <a:cubicBezTo>
                    <a:pt x="28" y="39"/>
                    <a:pt x="24" y="43"/>
                    <a:pt x="20" y="43"/>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84" name="Freeform 129"/>
            <p:cNvSpPr>
              <a:spLocks/>
            </p:cNvSpPr>
            <p:nvPr/>
          </p:nvSpPr>
          <p:spPr bwMode="auto">
            <a:xfrm>
              <a:off x="9464677" y="-1508125"/>
              <a:ext cx="47625" cy="71438"/>
            </a:xfrm>
            <a:custGeom>
              <a:avLst/>
              <a:gdLst>
                <a:gd name="T0" fmla="*/ 20 w 28"/>
                <a:gd name="T1" fmla="*/ 43 h 43"/>
                <a:gd name="T2" fmla="*/ 9 w 28"/>
                <a:gd name="T3" fmla="*/ 43 h 43"/>
                <a:gd name="T4" fmla="*/ 0 w 28"/>
                <a:gd name="T5" fmla="*/ 35 h 43"/>
                <a:gd name="T6" fmla="*/ 0 w 28"/>
                <a:gd name="T7" fmla="*/ 9 h 43"/>
                <a:gd name="T8" fmla="*/ 9 w 28"/>
                <a:gd name="T9" fmla="*/ 0 h 43"/>
                <a:gd name="T10" fmla="*/ 20 w 28"/>
                <a:gd name="T11" fmla="*/ 0 h 43"/>
                <a:gd name="T12" fmla="*/ 28 w 28"/>
                <a:gd name="T13" fmla="*/ 9 h 43"/>
                <a:gd name="T14" fmla="*/ 28 w 28"/>
                <a:gd name="T15" fmla="*/ 35 h 43"/>
                <a:gd name="T16" fmla="*/ 20 w 2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3">
                  <a:moveTo>
                    <a:pt x="20" y="43"/>
                  </a:moveTo>
                  <a:cubicBezTo>
                    <a:pt x="9" y="43"/>
                    <a:pt x="9" y="43"/>
                    <a:pt x="9" y="43"/>
                  </a:cubicBezTo>
                  <a:cubicBezTo>
                    <a:pt x="4" y="43"/>
                    <a:pt x="0" y="39"/>
                    <a:pt x="0" y="35"/>
                  </a:cubicBezTo>
                  <a:cubicBezTo>
                    <a:pt x="0" y="9"/>
                    <a:pt x="0" y="9"/>
                    <a:pt x="0" y="9"/>
                  </a:cubicBezTo>
                  <a:cubicBezTo>
                    <a:pt x="0" y="4"/>
                    <a:pt x="4" y="0"/>
                    <a:pt x="9" y="0"/>
                  </a:cubicBezTo>
                  <a:cubicBezTo>
                    <a:pt x="20" y="0"/>
                    <a:pt x="20" y="0"/>
                    <a:pt x="20" y="0"/>
                  </a:cubicBezTo>
                  <a:cubicBezTo>
                    <a:pt x="24" y="0"/>
                    <a:pt x="28" y="4"/>
                    <a:pt x="28" y="9"/>
                  </a:cubicBezTo>
                  <a:cubicBezTo>
                    <a:pt x="28" y="35"/>
                    <a:pt x="28" y="35"/>
                    <a:pt x="28" y="35"/>
                  </a:cubicBezTo>
                  <a:cubicBezTo>
                    <a:pt x="28" y="39"/>
                    <a:pt x="24" y="43"/>
                    <a:pt x="20" y="43"/>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85" name="Freeform 130"/>
            <p:cNvSpPr>
              <a:spLocks/>
            </p:cNvSpPr>
            <p:nvPr/>
          </p:nvSpPr>
          <p:spPr bwMode="auto">
            <a:xfrm>
              <a:off x="9556752" y="-1508125"/>
              <a:ext cx="44450" cy="71438"/>
            </a:xfrm>
            <a:custGeom>
              <a:avLst/>
              <a:gdLst>
                <a:gd name="T0" fmla="*/ 8 w 27"/>
                <a:gd name="T1" fmla="*/ 0 h 43"/>
                <a:gd name="T2" fmla="*/ 19 w 27"/>
                <a:gd name="T3" fmla="*/ 0 h 43"/>
                <a:gd name="T4" fmla="*/ 27 w 27"/>
                <a:gd name="T5" fmla="*/ 9 h 43"/>
                <a:gd name="T6" fmla="*/ 27 w 27"/>
                <a:gd name="T7" fmla="*/ 35 h 43"/>
                <a:gd name="T8" fmla="*/ 19 w 27"/>
                <a:gd name="T9" fmla="*/ 43 h 43"/>
                <a:gd name="T10" fmla="*/ 8 w 27"/>
                <a:gd name="T11" fmla="*/ 43 h 43"/>
                <a:gd name="T12" fmla="*/ 0 w 27"/>
                <a:gd name="T13" fmla="*/ 35 h 43"/>
                <a:gd name="T14" fmla="*/ 0 w 27"/>
                <a:gd name="T15" fmla="*/ 9 h 43"/>
                <a:gd name="T16" fmla="*/ 8 w 27"/>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3">
                  <a:moveTo>
                    <a:pt x="8" y="0"/>
                  </a:moveTo>
                  <a:cubicBezTo>
                    <a:pt x="19" y="0"/>
                    <a:pt x="19" y="0"/>
                    <a:pt x="19" y="0"/>
                  </a:cubicBezTo>
                  <a:cubicBezTo>
                    <a:pt x="24" y="0"/>
                    <a:pt x="27" y="4"/>
                    <a:pt x="27" y="9"/>
                  </a:cubicBezTo>
                  <a:cubicBezTo>
                    <a:pt x="27" y="35"/>
                    <a:pt x="27" y="35"/>
                    <a:pt x="27" y="35"/>
                  </a:cubicBezTo>
                  <a:cubicBezTo>
                    <a:pt x="27" y="39"/>
                    <a:pt x="24" y="43"/>
                    <a:pt x="19" y="43"/>
                  </a:cubicBezTo>
                  <a:cubicBezTo>
                    <a:pt x="8" y="43"/>
                    <a:pt x="8" y="43"/>
                    <a:pt x="8" y="43"/>
                  </a:cubicBezTo>
                  <a:cubicBezTo>
                    <a:pt x="3" y="43"/>
                    <a:pt x="0" y="39"/>
                    <a:pt x="0" y="35"/>
                  </a:cubicBezTo>
                  <a:cubicBezTo>
                    <a:pt x="0" y="9"/>
                    <a:pt x="0" y="9"/>
                    <a:pt x="0" y="9"/>
                  </a:cubicBezTo>
                  <a:cubicBezTo>
                    <a:pt x="0" y="4"/>
                    <a:pt x="3" y="0"/>
                    <a:pt x="8" y="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86" name="Freeform 131"/>
            <p:cNvSpPr>
              <a:spLocks/>
            </p:cNvSpPr>
            <p:nvPr/>
          </p:nvSpPr>
          <p:spPr bwMode="auto">
            <a:xfrm>
              <a:off x="9556752" y="-1400175"/>
              <a:ext cx="44450" cy="71438"/>
            </a:xfrm>
            <a:custGeom>
              <a:avLst/>
              <a:gdLst>
                <a:gd name="T0" fmla="*/ 8 w 27"/>
                <a:gd name="T1" fmla="*/ 0 h 43"/>
                <a:gd name="T2" fmla="*/ 19 w 27"/>
                <a:gd name="T3" fmla="*/ 0 h 43"/>
                <a:gd name="T4" fmla="*/ 27 w 27"/>
                <a:gd name="T5" fmla="*/ 8 h 43"/>
                <a:gd name="T6" fmla="*/ 27 w 27"/>
                <a:gd name="T7" fmla="*/ 34 h 43"/>
                <a:gd name="T8" fmla="*/ 19 w 27"/>
                <a:gd name="T9" fmla="*/ 43 h 43"/>
                <a:gd name="T10" fmla="*/ 8 w 27"/>
                <a:gd name="T11" fmla="*/ 43 h 43"/>
                <a:gd name="T12" fmla="*/ 0 w 27"/>
                <a:gd name="T13" fmla="*/ 34 h 43"/>
                <a:gd name="T14" fmla="*/ 0 w 27"/>
                <a:gd name="T15" fmla="*/ 8 h 43"/>
                <a:gd name="T16" fmla="*/ 8 w 27"/>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3">
                  <a:moveTo>
                    <a:pt x="8" y="0"/>
                  </a:moveTo>
                  <a:cubicBezTo>
                    <a:pt x="19" y="0"/>
                    <a:pt x="19" y="0"/>
                    <a:pt x="19" y="0"/>
                  </a:cubicBezTo>
                  <a:cubicBezTo>
                    <a:pt x="24" y="0"/>
                    <a:pt x="27" y="4"/>
                    <a:pt x="27" y="8"/>
                  </a:cubicBezTo>
                  <a:cubicBezTo>
                    <a:pt x="27" y="34"/>
                    <a:pt x="27" y="34"/>
                    <a:pt x="27" y="34"/>
                  </a:cubicBezTo>
                  <a:cubicBezTo>
                    <a:pt x="27" y="39"/>
                    <a:pt x="24" y="43"/>
                    <a:pt x="19" y="43"/>
                  </a:cubicBezTo>
                  <a:cubicBezTo>
                    <a:pt x="8" y="43"/>
                    <a:pt x="8" y="43"/>
                    <a:pt x="8" y="43"/>
                  </a:cubicBezTo>
                  <a:cubicBezTo>
                    <a:pt x="3" y="43"/>
                    <a:pt x="0" y="39"/>
                    <a:pt x="0" y="34"/>
                  </a:cubicBezTo>
                  <a:cubicBezTo>
                    <a:pt x="0" y="8"/>
                    <a:pt x="0" y="8"/>
                    <a:pt x="0" y="8"/>
                  </a:cubicBezTo>
                  <a:cubicBezTo>
                    <a:pt x="0" y="4"/>
                    <a:pt x="3" y="0"/>
                    <a:pt x="8" y="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sp>
          <p:nvSpPr>
            <p:cNvPr id="87" name="Freeform 132"/>
            <p:cNvSpPr>
              <a:spLocks/>
            </p:cNvSpPr>
            <p:nvPr/>
          </p:nvSpPr>
          <p:spPr bwMode="auto">
            <a:xfrm>
              <a:off x="9556752" y="-1293813"/>
              <a:ext cx="44450" cy="73025"/>
            </a:xfrm>
            <a:custGeom>
              <a:avLst/>
              <a:gdLst>
                <a:gd name="T0" fmla="*/ 8 w 27"/>
                <a:gd name="T1" fmla="*/ 0 h 43"/>
                <a:gd name="T2" fmla="*/ 19 w 27"/>
                <a:gd name="T3" fmla="*/ 0 h 43"/>
                <a:gd name="T4" fmla="*/ 27 w 27"/>
                <a:gd name="T5" fmla="*/ 9 h 43"/>
                <a:gd name="T6" fmla="*/ 27 w 27"/>
                <a:gd name="T7" fmla="*/ 34 h 43"/>
                <a:gd name="T8" fmla="*/ 19 w 27"/>
                <a:gd name="T9" fmla="*/ 43 h 43"/>
                <a:gd name="T10" fmla="*/ 8 w 27"/>
                <a:gd name="T11" fmla="*/ 43 h 43"/>
                <a:gd name="T12" fmla="*/ 0 w 27"/>
                <a:gd name="T13" fmla="*/ 34 h 43"/>
                <a:gd name="T14" fmla="*/ 0 w 27"/>
                <a:gd name="T15" fmla="*/ 9 h 43"/>
                <a:gd name="T16" fmla="*/ 8 w 27"/>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3">
                  <a:moveTo>
                    <a:pt x="8" y="0"/>
                  </a:moveTo>
                  <a:cubicBezTo>
                    <a:pt x="19" y="0"/>
                    <a:pt x="19" y="0"/>
                    <a:pt x="19" y="0"/>
                  </a:cubicBezTo>
                  <a:cubicBezTo>
                    <a:pt x="24" y="0"/>
                    <a:pt x="27" y="4"/>
                    <a:pt x="27" y="9"/>
                  </a:cubicBezTo>
                  <a:cubicBezTo>
                    <a:pt x="27" y="34"/>
                    <a:pt x="27" y="34"/>
                    <a:pt x="27" y="34"/>
                  </a:cubicBezTo>
                  <a:cubicBezTo>
                    <a:pt x="27" y="39"/>
                    <a:pt x="24" y="43"/>
                    <a:pt x="19" y="43"/>
                  </a:cubicBezTo>
                  <a:cubicBezTo>
                    <a:pt x="8" y="43"/>
                    <a:pt x="8" y="43"/>
                    <a:pt x="8" y="43"/>
                  </a:cubicBezTo>
                  <a:cubicBezTo>
                    <a:pt x="3" y="43"/>
                    <a:pt x="0" y="39"/>
                    <a:pt x="0" y="34"/>
                  </a:cubicBezTo>
                  <a:cubicBezTo>
                    <a:pt x="0" y="9"/>
                    <a:pt x="0" y="9"/>
                    <a:pt x="0" y="9"/>
                  </a:cubicBezTo>
                  <a:cubicBezTo>
                    <a:pt x="0" y="4"/>
                    <a:pt x="3" y="0"/>
                    <a:pt x="8" y="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9"/>
            </a:p>
          </p:txBody>
        </p:sp>
      </p:grpSp>
      <p:grpSp>
        <p:nvGrpSpPr>
          <p:cNvPr id="5" name="Group 7"/>
          <p:cNvGrpSpPr>
            <a:grpSpLocks noChangeAspect="1"/>
          </p:cNvGrpSpPr>
          <p:nvPr/>
        </p:nvGrpSpPr>
        <p:grpSpPr bwMode="auto">
          <a:xfrm>
            <a:off x="1729476" y="3633684"/>
            <a:ext cx="556923" cy="520429"/>
            <a:chOff x="1090" y="2289"/>
            <a:chExt cx="351" cy="328"/>
          </a:xfrm>
          <a:solidFill>
            <a:schemeClr val="accent1"/>
          </a:solidFill>
        </p:grpSpPr>
        <p:sp>
          <p:nvSpPr>
            <p:cNvPr id="13" name="Freeform 9"/>
            <p:cNvSpPr>
              <a:spLocks noEditPoints="1"/>
            </p:cNvSpPr>
            <p:nvPr/>
          </p:nvSpPr>
          <p:spPr bwMode="auto">
            <a:xfrm>
              <a:off x="1090" y="2289"/>
              <a:ext cx="351" cy="255"/>
            </a:xfrm>
            <a:custGeom>
              <a:avLst/>
              <a:gdLst>
                <a:gd name="T0" fmla="*/ 2419 w 3513"/>
                <a:gd name="T1" fmla="*/ 1643 h 2555"/>
                <a:gd name="T2" fmla="*/ 3043 w 3513"/>
                <a:gd name="T3" fmla="*/ 1278 h 2555"/>
                <a:gd name="T4" fmla="*/ 1688 w 3513"/>
                <a:gd name="T5" fmla="*/ 1278 h 2555"/>
                <a:gd name="T6" fmla="*/ 2235 w 3513"/>
                <a:gd name="T7" fmla="*/ 1643 h 2555"/>
                <a:gd name="T8" fmla="*/ 1688 w 3513"/>
                <a:gd name="T9" fmla="*/ 1278 h 2555"/>
                <a:gd name="T10" fmla="*/ 1021 w 3513"/>
                <a:gd name="T11" fmla="*/ 1643 h 2555"/>
                <a:gd name="T12" fmla="*/ 1506 w 3513"/>
                <a:gd name="T13" fmla="*/ 1278 h 2555"/>
                <a:gd name="T14" fmla="*/ 2419 w 3513"/>
                <a:gd name="T15" fmla="*/ 730 h 2555"/>
                <a:gd name="T16" fmla="*/ 3068 w 3513"/>
                <a:gd name="T17" fmla="*/ 1095 h 2555"/>
                <a:gd name="T18" fmla="*/ 2419 w 3513"/>
                <a:gd name="T19" fmla="*/ 730 h 2555"/>
                <a:gd name="T20" fmla="*/ 1688 w 3513"/>
                <a:gd name="T21" fmla="*/ 1095 h 2555"/>
                <a:gd name="T22" fmla="*/ 2235 w 3513"/>
                <a:gd name="T23" fmla="*/ 730 h 2555"/>
                <a:gd name="T24" fmla="*/ 869 w 3513"/>
                <a:gd name="T25" fmla="*/ 730 h 2555"/>
                <a:gd name="T26" fmla="*/ 945 w 3513"/>
                <a:gd name="T27" fmla="*/ 1096 h 2555"/>
                <a:gd name="T28" fmla="*/ 1506 w 3513"/>
                <a:gd name="T29" fmla="*/ 1095 h 2555"/>
                <a:gd name="T30" fmla="*/ 869 w 3513"/>
                <a:gd name="T31" fmla="*/ 730 h 2555"/>
                <a:gd name="T32" fmla="*/ 594 w 3513"/>
                <a:gd name="T33" fmla="*/ 0 h 2555"/>
                <a:gd name="T34" fmla="*/ 657 w 3513"/>
                <a:gd name="T35" fmla="*/ 11 h 2555"/>
                <a:gd name="T36" fmla="*/ 711 w 3513"/>
                <a:gd name="T37" fmla="*/ 43 h 2555"/>
                <a:gd name="T38" fmla="*/ 751 w 3513"/>
                <a:gd name="T39" fmla="*/ 91 h 2555"/>
                <a:gd name="T40" fmla="*/ 773 w 3513"/>
                <a:gd name="T41" fmla="*/ 153 h 2555"/>
                <a:gd name="T42" fmla="*/ 3331 w 3513"/>
                <a:gd name="T43" fmla="*/ 365 h 2555"/>
                <a:gd name="T44" fmla="*/ 3392 w 3513"/>
                <a:gd name="T45" fmla="*/ 376 h 2555"/>
                <a:gd name="T46" fmla="*/ 3445 w 3513"/>
                <a:gd name="T47" fmla="*/ 406 h 2555"/>
                <a:gd name="T48" fmla="*/ 3486 w 3513"/>
                <a:gd name="T49" fmla="*/ 453 h 2555"/>
                <a:gd name="T50" fmla="*/ 3510 w 3513"/>
                <a:gd name="T51" fmla="*/ 510 h 2555"/>
                <a:gd name="T52" fmla="*/ 3511 w 3513"/>
                <a:gd name="T53" fmla="*/ 573 h 2555"/>
                <a:gd name="T54" fmla="*/ 3322 w 3513"/>
                <a:gd name="T55" fmla="*/ 1884 h 2555"/>
                <a:gd name="T56" fmla="*/ 3291 w 3513"/>
                <a:gd name="T57" fmla="*/ 1940 h 2555"/>
                <a:gd name="T58" fmla="*/ 3242 w 3513"/>
                <a:gd name="T59" fmla="*/ 1982 h 2555"/>
                <a:gd name="T60" fmla="*/ 3182 w 3513"/>
                <a:gd name="T61" fmla="*/ 2004 h 2555"/>
                <a:gd name="T62" fmla="*/ 1083 w 3513"/>
                <a:gd name="T63" fmla="*/ 2008 h 2555"/>
                <a:gd name="T64" fmla="*/ 2965 w 3513"/>
                <a:gd name="T65" fmla="*/ 2190 h 2555"/>
                <a:gd name="T66" fmla="*/ 3030 w 3513"/>
                <a:gd name="T67" fmla="*/ 2201 h 2555"/>
                <a:gd name="T68" fmla="*/ 3084 w 3513"/>
                <a:gd name="T69" fmla="*/ 2233 h 2555"/>
                <a:gd name="T70" fmla="*/ 3124 w 3513"/>
                <a:gd name="T71" fmla="*/ 2280 h 2555"/>
                <a:gd name="T72" fmla="*/ 3146 w 3513"/>
                <a:gd name="T73" fmla="*/ 2339 h 2555"/>
                <a:gd name="T74" fmla="*/ 3146 w 3513"/>
                <a:gd name="T75" fmla="*/ 2405 h 2555"/>
                <a:gd name="T76" fmla="*/ 3124 w 3513"/>
                <a:gd name="T77" fmla="*/ 2464 h 2555"/>
                <a:gd name="T78" fmla="*/ 3084 w 3513"/>
                <a:gd name="T79" fmla="*/ 2512 h 2555"/>
                <a:gd name="T80" fmla="*/ 3030 w 3513"/>
                <a:gd name="T81" fmla="*/ 2543 h 2555"/>
                <a:gd name="T82" fmla="*/ 2965 w 3513"/>
                <a:gd name="T83" fmla="*/ 2555 h 2555"/>
                <a:gd name="T84" fmla="*/ 935 w 3513"/>
                <a:gd name="T85" fmla="*/ 2553 h 2555"/>
                <a:gd name="T86" fmla="*/ 891 w 3513"/>
                <a:gd name="T87" fmla="*/ 2542 h 2555"/>
                <a:gd name="T88" fmla="*/ 870 w 3513"/>
                <a:gd name="T89" fmla="*/ 2530 h 2555"/>
                <a:gd name="T90" fmla="*/ 835 w 3513"/>
                <a:gd name="T91" fmla="*/ 2505 h 2555"/>
                <a:gd name="T92" fmla="*/ 818 w 3513"/>
                <a:gd name="T93" fmla="*/ 2485 h 2555"/>
                <a:gd name="T94" fmla="*/ 795 w 3513"/>
                <a:gd name="T95" fmla="*/ 2452 h 2555"/>
                <a:gd name="T96" fmla="*/ 786 w 3513"/>
                <a:gd name="T97" fmla="*/ 2425 h 2555"/>
                <a:gd name="T98" fmla="*/ 778 w 3513"/>
                <a:gd name="T99" fmla="*/ 2403 h 2555"/>
                <a:gd name="T100" fmla="*/ 183 w 3513"/>
                <a:gd name="T101" fmla="*/ 365 h 2555"/>
                <a:gd name="T102" fmla="*/ 119 w 3513"/>
                <a:gd name="T103" fmla="*/ 354 h 2555"/>
                <a:gd name="T104" fmla="*/ 65 w 3513"/>
                <a:gd name="T105" fmla="*/ 322 h 2555"/>
                <a:gd name="T106" fmla="*/ 25 w 3513"/>
                <a:gd name="T107" fmla="*/ 274 h 2555"/>
                <a:gd name="T108" fmla="*/ 3 w 3513"/>
                <a:gd name="T109" fmla="*/ 216 h 2555"/>
                <a:gd name="T110" fmla="*/ 3 w 3513"/>
                <a:gd name="T111" fmla="*/ 149 h 2555"/>
                <a:gd name="T112" fmla="*/ 25 w 3513"/>
                <a:gd name="T113" fmla="*/ 91 h 2555"/>
                <a:gd name="T114" fmla="*/ 65 w 3513"/>
                <a:gd name="T115" fmla="*/ 43 h 2555"/>
                <a:gd name="T116" fmla="*/ 119 w 3513"/>
                <a:gd name="T117" fmla="*/ 11 h 2555"/>
                <a:gd name="T118" fmla="*/ 183 w 3513"/>
                <a:gd name="T119" fmla="*/ 0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13" h="2555">
                  <a:moveTo>
                    <a:pt x="2419" y="1278"/>
                  </a:moveTo>
                  <a:lnTo>
                    <a:pt x="2419" y="1643"/>
                  </a:lnTo>
                  <a:lnTo>
                    <a:pt x="2990" y="1643"/>
                  </a:lnTo>
                  <a:lnTo>
                    <a:pt x="3043" y="1278"/>
                  </a:lnTo>
                  <a:lnTo>
                    <a:pt x="2419" y="1278"/>
                  </a:lnTo>
                  <a:close/>
                  <a:moveTo>
                    <a:pt x="1688" y="1278"/>
                  </a:moveTo>
                  <a:lnTo>
                    <a:pt x="1688" y="1643"/>
                  </a:lnTo>
                  <a:lnTo>
                    <a:pt x="2235" y="1643"/>
                  </a:lnTo>
                  <a:lnTo>
                    <a:pt x="2235" y="1278"/>
                  </a:lnTo>
                  <a:lnTo>
                    <a:pt x="1688" y="1278"/>
                  </a:lnTo>
                  <a:close/>
                  <a:moveTo>
                    <a:pt x="961" y="1278"/>
                  </a:moveTo>
                  <a:lnTo>
                    <a:pt x="1021" y="1643"/>
                  </a:lnTo>
                  <a:lnTo>
                    <a:pt x="1506" y="1643"/>
                  </a:lnTo>
                  <a:lnTo>
                    <a:pt x="1506" y="1278"/>
                  </a:lnTo>
                  <a:lnTo>
                    <a:pt x="961" y="1278"/>
                  </a:lnTo>
                  <a:close/>
                  <a:moveTo>
                    <a:pt x="2419" y="730"/>
                  </a:moveTo>
                  <a:lnTo>
                    <a:pt x="2419" y="1095"/>
                  </a:lnTo>
                  <a:lnTo>
                    <a:pt x="3068" y="1095"/>
                  </a:lnTo>
                  <a:lnTo>
                    <a:pt x="3120" y="730"/>
                  </a:lnTo>
                  <a:lnTo>
                    <a:pt x="2419" y="730"/>
                  </a:lnTo>
                  <a:close/>
                  <a:moveTo>
                    <a:pt x="1688" y="730"/>
                  </a:moveTo>
                  <a:lnTo>
                    <a:pt x="1688" y="1095"/>
                  </a:lnTo>
                  <a:lnTo>
                    <a:pt x="2235" y="1095"/>
                  </a:lnTo>
                  <a:lnTo>
                    <a:pt x="2235" y="730"/>
                  </a:lnTo>
                  <a:lnTo>
                    <a:pt x="1688" y="730"/>
                  </a:lnTo>
                  <a:close/>
                  <a:moveTo>
                    <a:pt x="869" y="730"/>
                  </a:moveTo>
                  <a:lnTo>
                    <a:pt x="931" y="1101"/>
                  </a:lnTo>
                  <a:lnTo>
                    <a:pt x="945" y="1096"/>
                  </a:lnTo>
                  <a:lnTo>
                    <a:pt x="958" y="1095"/>
                  </a:lnTo>
                  <a:lnTo>
                    <a:pt x="1506" y="1095"/>
                  </a:lnTo>
                  <a:lnTo>
                    <a:pt x="1506" y="730"/>
                  </a:lnTo>
                  <a:lnTo>
                    <a:pt x="869" y="730"/>
                  </a:lnTo>
                  <a:close/>
                  <a:moveTo>
                    <a:pt x="183" y="0"/>
                  </a:moveTo>
                  <a:lnTo>
                    <a:pt x="594" y="0"/>
                  </a:lnTo>
                  <a:lnTo>
                    <a:pt x="626" y="2"/>
                  </a:lnTo>
                  <a:lnTo>
                    <a:pt x="657" y="11"/>
                  </a:lnTo>
                  <a:lnTo>
                    <a:pt x="686" y="24"/>
                  </a:lnTo>
                  <a:lnTo>
                    <a:pt x="711" y="43"/>
                  </a:lnTo>
                  <a:lnTo>
                    <a:pt x="733" y="65"/>
                  </a:lnTo>
                  <a:lnTo>
                    <a:pt x="751" y="91"/>
                  </a:lnTo>
                  <a:lnTo>
                    <a:pt x="765" y="121"/>
                  </a:lnTo>
                  <a:lnTo>
                    <a:pt x="773" y="153"/>
                  </a:lnTo>
                  <a:lnTo>
                    <a:pt x="809" y="365"/>
                  </a:lnTo>
                  <a:lnTo>
                    <a:pt x="3331" y="365"/>
                  </a:lnTo>
                  <a:lnTo>
                    <a:pt x="3362" y="368"/>
                  </a:lnTo>
                  <a:lnTo>
                    <a:pt x="3392" y="376"/>
                  </a:lnTo>
                  <a:lnTo>
                    <a:pt x="3420" y="388"/>
                  </a:lnTo>
                  <a:lnTo>
                    <a:pt x="3445" y="406"/>
                  </a:lnTo>
                  <a:lnTo>
                    <a:pt x="3469" y="427"/>
                  </a:lnTo>
                  <a:lnTo>
                    <a:pt x="3486" y="453"/>
                  </a:lnTo>
                  <a:lnTo>
                    <a:pt x="3501" y="481"/>
                  </a:lnTo>
                  <a:lnTo>
                    <a:pt x="3510" y="510"/>
                  </a:lnTo>
                  <a:lnTo>
                    <a:pt x="3513" y="541"/>
                  </a:lnTo>
                  <a:lnTo>
                    <a:pt x="3511" y="573"/>
                  </a:lnTo>
                  <a:lnTo>
                    <a:pt x="3329" y="1851"/>
                  </a:lnTo>
                  <a:lnTo>
                    <a:pt x="3322" y="1884"/>
                  </a:lnTo>
                  <a:lnTo>
                    <a:pt x="3308" y="1914"/>
                  </a:lnTo>
                  <a:lnTo>
                    <a:pt x="3291" y="1940"/>
                  </a:lnTo>
                  <a:lnTo>
                    <a:pt x="3267" y="1963"/>
                  </a:lnTo>
                  <a:lnTo>
                    <a:pt x="3242" y="1982"/>
                  </a:lnTo>
                  <a:lnTo>
                    <a:pt x="3213" y="1995"/>
                  </a:lnTo>
                  <a:lnTo>
                    <a:pt x="3182" y="2004"/>
                  </a:lnTo>
                  <a:lnTo>
                    <a:pt x="3148" y="2008"/>
                  </a:lnTo>
                  <a:lnTo>
                    <a:pt x="1083" y="2008"/>
                  </a:lnTo>
                  <a:lnTo>
                    <a:pt x="1113" y="2190"/>
                  </a:lnTo>
                  <a:lnTo>
                    <a:pt x="2965" y="2190"/>
                  </a:lnTo>
                  <a:lnTo>
                    <a:pt x="2999" y="2193"/>
                  </a:lnTo>
                  <a:lnTo>
                    <a:pt x="3030" y="2201"/>
                  </a:lnTo>
                  <a:lnTo>
                    <a:pt x="3058" y="2216"/>
                  </a:lnTo>
                  <a:lnTo>
                    <a:pt x="3084" y="2233"/>
                  </a:lnTo>
                  <a:lnTo>
                    <a:pt x="3106" y="2254"/>
                  </a:lnTo>
                  <a:lnTo>
                    <a:pt x="3124" y="2280"/>
                  </a:lnTo>
                  <a:lnTo>
                    <a:pt x="3137" y="2309"/>
                  </a:lnTo>
                  <a:lnTo>
                    <a:pt x="3146" y="2339"/>
                  </a:lnTo>
                  <a:lnTo>
                    <a:pt x="3148" y="2372"/>
                  </a:lnTo>
                  <a:lnTo>
                    <a:pt x="3146" y="2405"/>
                  </a:lnTo>
                  <a:lnTo>
                    <a:pt x="3137" y="2436"/>
                  </a:lnTo>
                  <a:lnTo>
                    <a:pt x="3124" y="2464"/>
                  </a:lnTo>
                  <a:lnTo>
                    <a:pt x="3106" y="2490"/>
                  </a:lnTo>
                  <a:lnTo>
                    <a:pt x="3084" y="2512"/>
                  </a:lnTo>
                  <a:lnTo>
                    <a:pt x="3058" y="2530"/>
                  </a:lnTo>
                  <a:lnTo>
                    <a:pt x="3030" y="2543"/>
                  </a:lnTo>
                  <a:lnTo>
                    <a:pt x="2999" y="2552"/>
                  </a:lnTo>
                  <a:lnTo>
                    <a:pt x="2965" y="2555"/>
                  </a:lnTo>
                  <a:lnTo>
                    <a:pt x="958" y="2555"/>
                  </a:lnTo>
                  <a:lnTo>
                    <a:pt x="935" y="2553"/>
                  </a:lnTo>
                  <a:lnTo>
                    <a:pt x="913" y="2549"/>
                  </a:lnTo>
                  <a:lnTo>
                    <a:pt x="891" y="2542"/>
                  </a:lnTo>
                  <a:lnTo>
                    <a:pt x="880" y="2536"/>
                  </a:lnTo>
                  <a:lnTo>
                    <a:pt x="870" y="2530"/>
                  </a:lnTo>
                  <a:lnTo>
                    <a:pt x="852" y="2519"/>
                  </a:lnTo>
                  <a:lnTo>
                    <a:pt x="835" y="2505"/>
                  </a:lnTo>
                  <a:lnTo>
                    <a:pt x="826" y="2495"/>
                  </a:lnTo>
                  <a:lnTo>
                    <a:pt x="818" y="2485"/>
                  </a:lnTo>
                  <a:lnTo>
                    <a:pt x="806" y="2470"/>
                  </a:lnTo>
                  <a:lnTo>
                    <a:pt x="795" y="2452"/>
                  </a:lnTo>
                  <a:lnTo>
                    <a:pt x="791" y="2439"/>
                  </a:lnTo>
                  <a:lnTo>
                    <a:pt x="786" y="2425"/>
                  </a:lnTo>
                  <a:lnTo>
                    <a:pt x="782" y="2414"/>
                  </a:lnTo>
                  <a:lnTo>
                    <a:pt x="778" y="2403"/>
                  </a:lnTo>
                  <a:lnTo>
                    <a:pt x="438" y="365"/>
                  </a:lnTo>
                  <a:lnTo>
                    <a:pt x="183" y="365"/>
                  </a:lnTo>
                  <a:lnTo>
                    <a:pt x="150" y="362"/>
                  </a:lnTo>
                  <a:lnTo>
                    <a:pt x="119" y="354"/>
                  </a:lnTo>
                  <a:lnTo>
                    <a:pt x="91" y="341"/>
                  </a:lnTo>
                  <a:lnTo>
                    <a:pt x="65" y="322"/>
                  </a:lnTo>
                  <a:lnTo>
                    <a:pt x="43" y="300"/>
                  </a:lnTo>
                  <a:lnTo>
                    <a:pt x="25" y="274"/>
                  </a:lnTo>
                  <a:lnTo>
                    <a:pt x="11" y="246"/>
                  </a:lnTo>
                  <a:lnTo>
                    <a:pt x="3" y="216"/>
                  </a:lnTo>
                  <a:lnTo>
                    <a:pt x="0" y="183"/>
                  </a:lnTo>
                  <a:lnTo>
                    <a:pt x="3" y="149"/>
                  </a:lnTo>
                  <a:lnTo>
                    <a:pt x="11" y="119"/>
                  </a:lnTo>
                  <a:lnTo>
                    <a:pt x="25" y="91"/>
                  </a:lnTo>
                  <a:lnTo>
                    <a:pt x="43" y="65"/>
                  </a:lnTo>
                  <a:lnTo>
                    <a:pt x="65" y="43"/>
                  </a:lnTo>
                  <a:lnTo>
                    <a:pt x="91" y="24"/>
                  </a:lnTo>
                  <a:lnTo>
                    <a:pt x="119" y="11"/>
                  </a:lnTo>
                  <a:lnTo>
                    <a:pt x="150" y="2"/>
                  </a:lnTo>
                  <a:lnTo>
                    <a:pt x="183"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p>
              <a:endParaRPr lang="en-US" sz="1799"/>
            </a:p>
          </p:txBody>
        </p:sp>
        <p:sp>
          <p:nvSpPr>
            <p:cNvPr id="20" name="Freeform 10"/>
            <p:cNvSpPr>
              <a:spLocks/>
            </p:cNvSpPr>
            <p:nvPr/>
          </p:nvSpPr>
          <p:spPr bwMode="auto">
            <a:xfrm>
              <a:off x="1186" y="2562"/>
              <a:ext cx="55" cy="55"/>
            </a:xfrm>
            <a:custGeom>
              <a:avLst/>
              <a:gdLst>
                <a:gd name="T0" fmla="*/ 273 w 548"/>
                <a:gd name="T1" fmla="*/ 0 h 546"/>
                <a:gd name="T2" fmla="*/ 314 w 548"/>
                <a:gd name="T3" fmla="*/ 2 h 546"/>
                <a:gd name="T4" fmla="*/ 353 w 548"/>
                <a:gd name="T5" fmla="*/ 11 h 546"/>
                <a:gd name="T6" fmla="*/ 389 w 548"/>
                <a:gd name="T7" fmla="*/ 25 h 546"/>
                <a:gd name="T8" fmla="*/ 422 w 548"/>
                <a:gd name="T9" fmla="*/ 44 h 546"/>
                <a:gd name="T10" fmla="*/ 453 w 548"/>
                <a:gd name="T11" fmla="*/ 67 h 546"/>
                <a:gd name="T12" fmla="*/ 481 w 548"/>
                <a:gd name="T13" fmla="*/ 94 h 546"/>
                <a:gd name="T14" fmla="*/ 504 w 548"/>
                <a:gd name="T15" fmla="*/ 125 h 546"/>
                <a:gd name="T16" fmla="*/ 523 w 548"/>
                <a:gd name="T17" fmla="*/ 158 h 546"/>
                <a:gd name="T18" fmla="*/ 536 w 548"/>
                <a:gd name="T19" fmla="*/ 194 h 546"/>
                <a:gd name="T20" fmla="*/ 545 w 548"/>
                <a:gd name="T21" fmla="*/ 233 h 546"/>
                <a:gd name="T22" fmla="*/ 548 w 548"/>
                <a:gd name="T23" fmla="*/ 273 h 546"/>
                <a:gd name="T24" fmla="*/ 545 w 548"/>
                <a:gd name="T25" fmla="*/ 314 h 546"/>
                <a:gd name="T26" fmla="*/ 536 w 548"/>
                <a:gd name="T27" fmla="*/ 352 h 546"/>
                <a:gd name="T28" fmla="*/ 523 w 548"/>
                <a:gd name="T29" fmla="*/ 388 h 546"/>
                <a:gd name="T30" fmla="*/ 504 w 548"/>
                <a:gd name="T31" fmla="*/ 422 h 546"/>
                <a:gd name="T32" fmla="*/ 481 w 548"/>
                <a:gd name="T33" fmla="*/ 452 h 546"/>
                <a:gd name="T34" fmla="*/ 453 w 548"/>
                <a:gd name="T35" fmla="*/ 480 h 546"/>
                <a:gd name="T36" fmla="*/ 422 w 548"/>
                <a:gd name="T37" fmla="*/ 503 h 546"/>
                <a:gd name="T38" fmla="*/ 389 w 548"/>
                <a:gd name="T39" fmla="*/ 521 h 546"/>
                <a:gd name="T40" fmla="*/ 353 w 548"/>
                <a:gd name="T41" fmla="*/ 535 h 546"/>
                <a:gd name="T42" fmla="*/ 314 w 548"/>
                <a:gd name="T43" fmla="*/ 544 h 546"/>
                <a:gd name="T44" fmla="*/ 273 w 548"/>
                <a:gd name="T45" fmla="*/ 546 h 546"/>
                <a:gd name="T46" fmla="*/ 233 w 548"/>
                <a:gd name="T47" fmla="*/ 544 h 546"/>
                <a:gd name="T48" fmla="*/ 195 w 548"/>
                <a:gd name="T49" fmla="*/ 535 h 546"/>
                <a:gd name="T50" fmla="*/ 158 w 548"/>
                <a:gd name="T51" fmla="*/ 521 h 546"/>
                <a:gd name="T52" fmla="*/ 125 w 548"/>
                <a:gd name="T53" fmla="*/ 503 h 546"/>
                <a:gd name="T54" fmla="*/ 94 w 548"/>
                <a:gd name="T55" fmla="*/ 480 h 546"/>
                <a:gd name="T56" fmla="*/ 67 w 548"/>
                <a:gd name="T57" fmla="*/ 452 h 546"/>
                <a:gd name="T58" fmla="*/ 44 w 548"/>
                <a:gd name="T59" fmla="*/ 422 h 546"/>
                <a:gd name="T60" fmla="*/ 25 w 548"/>
                <a:gd name="T61" fmla="*/ 388 h 546"/>
                <a:gd name="T62" fmla="*/ 12 w 548"/>
                <a:gd name="T63" fmla="*/ 352 h 546"/>
                <a:gd name="T64" fmla="*/ 3 w 548"/>
                <a:gd name="T65" fmla="*/ 314 h 546"/>
                <a:gd name="T66" fmla="*/ 0 w 548"/>
                <a:gd name="T67" fmla="*/ 273 h 546"/>
                <a:gd name="T68" fmla="*/ 3 w 548"/>
                <a:gd name="T69" fmla="*/ 233 h 546"/>
                <a:gd name="T70" fmla="*/ 12 w 548"/>
                <a:gd name="T71" fmla="*/ 194 h 546"/>
                <a:gd name="T72" fmla="*/ 25 w 548"/>
                <a:gd name="T73" fmla="*/ 158 h 546"/>
                <a:gd name="T74" fmla="*/ 44 w 548"/>
                <a:gd name="T75" fmla="*/ 125 h 546"/>
                <a:gd name="T76" fmla="*/ 67 w 548"/>
                <a:gd name="T77" fmla="*/ 94 h 546"/>
                <a:gd name="T78" fmla="*/ 94 w 548"/>
                <a:gd name="T79" fmla="*/ 67 h 546"/>
                <a:gd name="T80" fmla="*/ 125 w 548"/>
                <a:gd name="T81" fmla="*/ 44 h 546"/>
                <a:gd name="T82" fmla="*/ 158 w 548"/>
                <a:gd name="T83" fmla="*/ 25 h 546"/>
                <a:gd name="T84" fmla="*/ 195 w 548"/>
                <a:gd name="T85" fmla="*/ 11 h 546"/>
                <a:gd name="T86" fmla="*/ 233 w 548"/>
                <a:gd name="T87" fmla="*/ 2 h 546"/>
                <a:gd name="T88" fmla="*/ 273 w 548"/>
                <a:gd name="T89" fmla="*/ 0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8" h="546">
                  <a:moveTo>
                    <a:pt x="273" y="0"/>
                  </a:moveTo>
                  <a:lnTo>
                    <a:pt x="314" y="2"/>
                  </a:lnTo>
                  <a:lnTo>
                    <a:pt x="353" y="11"/>
                  </a:lnTo>
                  <a:lnTo>
                    <a:pt x="389" y="25"/>
                  </a:lnTo>
                  <a:lnTo>
                    <a:pt x="422" y="44"/>
                  </a:lnTo>
                  <a:lnTo>
                    <a:pt x="453" y="67"/>
                  </a:lnTo>
                  <a:lnTo>
                    <a:pt x="481" y="94"/>
                  </a:lnTo>
                  <a:lnTo>
                    <a:pt x="504" y="125"/>
                  </a:lnTo>
                  <a:lnTo>
                    <a:pt x="523" y="158"/>
                  </a:lnTo>
                  <a:lnTo>
                    <a:pt x="536" y="194"/>
                  </a:lnTo>
                  <a:lnTo>
                    <a:pt x="545" y="233"/>
                  </a:lnTo>
                  <a:lnTo>
                    <a:pt x="548" y="273"/>
                  </a:lnTo>
                  <a:lnTo>
                    <a:pt x="545" y="314"/>
                  </a:lnTo>
                  <a:lnTo>
                    <a:pt x="536" y="352"/>
                  </a:lnTo>
                  <a:lnTo>
                    <a:pt x="523" y="388"/>
                  </a:lnTo>
                  <a:lnTo>
                    <a:pt x="504" y="422"/>
                  </a:lnTo>
                  <a:lnTo>
                    <a:pt x="481" y="452"/>
                  </a:lnTo>
                  <a:lnTo>
                    <a:pt x="453" y="480"/>
                  </a:lnTo>
                  <a:lnTo>
                    <a:pt x="422" y="503"/>
                  </a:lnTo>
                  <a:lnTo>
                    <a:pt x="389" y="521"/>
                  </a:lnTo>
                  <a:lnTo>
                    <a:pt x="353" y="535"/>
                  </a:lnTo>
                  <a:lnTo>
                    <a:pt x="314" y="544"/>
                  </a:lnTo>
                  <a:lnTo>
                    <a:pt x="273" y="546"/>
                  </a:lnTo>
                  <a:lnTo>
                    <a:pt x="233" y="544"/>
                  </a:lnTo>
                  <a:lnTo>
                    <a:pt x="195" y="535"/>
                  </a:lnTo>
                  <a:lnTo>
                    <a:pt x="158" y="521"/>
                  </a:lnTo>
                  <a:lnTo>
                    <a:pt x="125" y="503"/>
                  </a:lnTo>
                  <a:lnTo>
                    <a:pt x="94" y="480"/>
                  </a:lnTo>
                  <a:lnTo>
                    <a:pt x="67" y="452"/>
                  </a:lnTo>
                  <a:lnTo>
                    <a:pt x="44" y="422"/>
                  </a:lnTo>
                  <a:lnTo>
                    <a:pt x="25" y="388"/>
                  </a:lnTo>
                  <a:lnTo>
                    <a:pt x="12" y="352"/>
                  </a:lnTo>
                  <a:lnTo>
                    <a:pt x="3" y="314"/>
                  </a:lnTo>
                  <a:lnTo>
                    <a:pt x="0" y="273"/>
                  </a:lnTo>
                  <a:lnTo>
                    <a:pt x="3" y="233"/>
                  </a:lnTo>
                  <a:lnTo>
                    <a:pt x="12" y="194"/>
                  </a:lnTo>
                  <a:lnTo>
                    <a:pt x="25" y="158"/>
                  </a:lnTo>
                  <a:lnTo>
                    <a:pt x="44" y="125"/>
                  </a:lnTo>
                  <a:lnTo>
                    <a:pt x="67" y="94"/>
                  </a:lnTo>
                  <a:lnTo>
                    <a:pt x="94" y="67"/>
                  </a:lnTo>
                  <a:lnTo>
                    <a:pt x="125" y="44"/>
                  </a:lnTo>
                  <a:lnTo>
                    <a:pt x="158" y="25"/>
                  </a:lnTo>
                  <a:lnTo>
                    <a:pt x="195" y="11"/>
                  </a:lnTo>
                  <a:lnTo>
                    <a:pt x="233" y="2"/>
                  </a:lnTo>
                  <a:lnTo>
                    <a:pt x="273" y="0"/>
                  </a:lnTo>
                  <a:close/>
                </a:path>
              </a:pathLst>
            </a:custGeom>
            <a:solidFill>
              <a:schemeClr val="accent2"/>
            </a:solidFill>
            <a:ln w="0">
              <a:noFill/>
              <a:prstDash val="solid"/>
              <a:round/>
              <a:headEnd/>
              <a:tailEnd/>
            </a:ln>
          </p:spPr>
          <p:txBody>
            <a:bodyPr vert="horz" wrap="square" lIns="91392" tIns="45696" rIns="91392" bIns="45696" numCol="1" anchor="t" anchorCtr="0" compatLnSpc="1">
              <a:prstTxWarp prst="textNoShape">
                <a:avLst/>
              </a:prstTxWarp>
            </a:bodyPr>
            <a:lstStyle/>
            <a:p>
              <a:endParaRPr lang="en-US" sz="1799"/>
            </a:p>
          </p:txBody>
        </p:sp>
        <p:sp>
          <p:nvSpPr>
            <p:cNvPr id="21" name="Freeform 11"/>
            <p:cNvSpPr>
              <a:spLocks/>
            </p:cNvSpPr>
            <p:nvPr/>
          </p:nvSpPr>
          <p:spPr bwMode="auto">
            <a:xfrm>
              <a:off x="1350" y="2562"/>
              <a:ext cx="55" cy="55"/>
            </a:xfrm>
            <a:custGeom>
              <a:avLst/>
              <a:gdLst>
                <a:gd name="T0" fmla="*/ 275 w 548"/>
                <a:gd name="T1" fmla="*/ 0 h 546"/>
                <a:gd name="T2" fmla="*/ 316 w 548"/>
                <a:gd name="T3" fmla="*/ 2 h 546"/>
                <a:gd name="T4" fmla="*/ 353 w 548"/>
                <a:gd name="T5" fmla="*/ 11 h 546"/>
                <a:gd name="T6" fmla="*/ 390 w 548"/>
                <a:gd name="T7" fmla="*/ 25 h 546"/>
                <a:gd name="T8" fmla="*/ 424 w 548"/>
                <a:gd name="T9" fmla="*/ 44 h 546"/>
                <a:gd name="T10" fmla="*/ 454 w 548"/>
                <a:gd name="T11" fmla="*/ 67 h 546"/>
                <a:gd name="T12" fmla="*/ 481 w 548"/>
                <a:gd name="T13" fmla="*/ 94 h 546"/>
                <a:gd name="T14" fmla="*/ 505 w 548"/>
                <a:gd name="T15" fmla="*/ 125 h 546"/>
                <a:gd name="T16" fmla="*/ 522 w 548"/>
                <a:gd name="T17" fmla="*/ 158 h 546"/>
                <a:gd name="T18" fmla="*/ 537 w 548"/>
                <a:gd name="T19" fmla="*/ 194 h 546"/>
                <a:gd name="T20" fmla="*/ 546 w 548"/>
                <a:gd name="T21" fmla="*/ 233 h 546"/>
                <a:gd name="T22" fmla="*/ 548 w 548"/>
                <a:gd name="T23" fmla="*/ 273 h 546"/>
                <a:gd name="T24" fmla="*/ 546 w 548"/>
                <a:gd name="T25" fmla="*/ 314 h 546"/>
                <a:gd name="T26" fmla="*/ 537 w 548"/>
                <a:gd name="T27" fmla="*/ 352 h 546"/>
                <a:gd name="T28" fmla="*/ 522 w 548"/>
                <a:gd name="T29" fmla="*/ 388 h 546"/>
                <a:gd name="T30" fmla="*/ 505 w 548"/>
                <a:gd name="T31" fmla="*/ 422 h 546"/>
                <a:gd name="T32" fmla="*/ 481 w 548"/>
                <a:gd name="T33" fmla="*/ 452 h 546"/>
                <a:gd name="T34" fmla="*/ 454 w 548"/>
                <a:gd name="T35" fmla="*/ 480 h 546"/>
                <a:gd name="T36" fmla="*/ 424 w 548"/>
                <a:gd name="T37" fmla="*/ 503 h 546"/>
                <a:gd name="T38" fmla="*/ 390 w 548"/>
                <a:gd name="T39" fmla="*/ 521 h 546"/>
                <a:gd name="T40" fmla="*/ 353 w 548"/>
                <a:gd name="T41" fmla="*/ 535 h 546"/>
                <a:gd name="T42" fmla="*/ 316 w 548"/>
                <a:gd name="T43" fmla="*/ 544 h 546"/>
                <a:gd name="T44" fmla="*/ 275 w 548"/>
                <a:gd name="T45" fmla="*/ 546 h 546"/>
                <a:gd name="T46" fmla="*/ 235 w 548"/>
                <a:gd name="T47" fmla="*/ 544 h 546"/>
                <a:gd name="T48" fmla="*/ 196 w 548"/>
                <a:gd name="T49" fmla="*/ 535 h 546"/>
                <a:gd name="T50" fmla="*/ 160 w 548"/>
                <a:gd name="T51" fmla="*/ 521 h 546"/>
                <a:gd name="T52" fmla="*/ 125 w 548"/>
                <a:gd name="T53" fmla="*/ 503 h 546"/>
                <a:gd name="T54" fmla="*/ 94 w 548"/>
                <a:gd name="T55" fmla="*/ 480 h 546"/>
                <a:gd name="T56" fmla="*/ 68 w 548"/>
                <a:gd name="T57" fmla="*/ 452 h 546"/>
                <a:gd name="T58" fmla="*/ 45 w 548"/>
                <a:gd name="T59" fmla="*/ 422 h 546"/>
                <a:gd name="T60" fmla="*/ 26 w 548"/>
                <a:gd name="T61" fmla="*/ 388 h 546"/>
                <a:gd name="T62" fmla="*/ 11 w 548"/>
                <a:gd name="T63" fmla="*/ 352 h 546"/>
                <a:gd name="T64" fmla="*/ 4 w 548"/>
                <a:gd name="T65" fmla="*/ 314 h 546"/>
                <a:gd name="T66" fmla="*/ 0 w 548"/>
                <a:gd name="T67" fmla="*/ 273 h 546"/>
                <a:gd name="T68" fmla="*/ 4 w 548"/>
                <a:gd name="T69" fmla="*/ 233 h 546"/>
                <a:gd name="T70" fmla="*/ 11 w 548"/>
                <a:gd name="T71" fmla="*/ 194 h 546"/>
                <a:gd name="T72" fmla="*/ 26 w 548"/>
                <a:gd name="T73" fmla="*/ 158 h 546"/>
                <a:gd name="T74" fmla="*/ 45 w 548"/>
                <a:gd name="T75" fmla="*/ 125 h 546"/>
                <a:gd name="T76" fmla="*/ 68 w 548"/>
                <a:gd name="T77" fmla="*/ 94 h 546"/>
                <a:gd name="T78" fmla="*/ 94 w 548"/>
                <a:gd name="T79" fmla="*/ 67 h 546"/>
                <a:gd name="T80" fmla="*/ 125 w 548"/>
                <a:gd name="T81" fmla="*/ 44 h 546"/>
                <a:gd name="T82" fmla="*/ 160 w 548"/>
                <a:gd name="T83" fmla="*/ 25 h 546"/>
                <a:gd name="T84" fmla="*/ 196 w 548"/>
                <a:gd name="T85" fmla="*/ 11 h 546"/>
                <a:gd name="T86" fmla="*/ 235 w 548"/>
                <a:gd name="T87" fmla="*/ 2 h 546"/>
                <a:gd name="T88" fmla="*/ 275 w 548"/>
                <a:gd name="T89" fmla="*/ 0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8" h="546">
                  <a:moveTo>
                    <a:pt x="275" y="0"/>
                  </a:moveTo>
                  <a:lnTo>
                    <a:pt x="316" y="2"/>
                  </a:lnTo>
                  <a:lnTo>
                    <a:pt x="353" y="11"/>
                  </a:lnTo>
                  <a:lnTo>
                    <a:pt x="390" y="25"/>
                  </a:lnTo>
                  <a:lnTo>
                    <a:pt x="424" y="44"/>
                  </a:lnTo>
                  <a:lnTo>
                    <a:pt x="454" y="67"/>
                  </a:lnTo>
                  <a:lnTo>
                    <a:pt x="481" y="94"/>
                  </a:lnTo>
                  <a:lnTo>
                    <a:pt x="505" y="125"/>
                  </a:lnTo>
                  <a:lnTo>
                    <a:pt x="522" y="158"/>
                  </a:lnTo>
                  <a:lnTo>
                    <a:pt x="537" y="194"/>
                  </a:lnTo>
                  <a:lnTo>
                    <a:pt x="546" y="233"/>
                  </a:lnTo>
                  <a:lnTo>
                    <a:pt x="548" y="273"/>
                  </a:lnTo>
                  <a:lnTo>
                    <a:pt x="546" y="314"/>
                  </a:lnTo>
                  <a:lnTo>
                    <a:pt x="537" y="352"/>
                  </a:lnTo>
                  <a:lnTo>
                    <a:pt x="522" y="388"/>
                  </a:lnTo>
                  <a:lnTo>
                    <a:pt x="505" y="422"/>
                  </a:lnTo>
                  <a:lnTo>
                    <a:pt x="481" y="452"/>
                  </a:lnTo>
                  <a:lnTo>
                    <a:pt x="454" y="480"/>
                  </a:lnTo>
                  <a:lnTo>
                    <a:pt x="424" y="503"/>
                  </a:lnTo>
                  <a:lnTo>
                    <a:pt x="390" y="521"/>
                  </a:lnTo>
                  <a:lnTo>
                    <a:pt x="353" y="535"/>
                  </a:lnTo>
                  <a:lnTo>
                    <a:pt x="316" y="544"/>
                  </a:lnTo>
                  <a:lnTo>
                    <a:pt x="275" y="546"/>
                  </a:lnTo>
                  <a:lnTo>
                    <a:pt x="235" y="544"/>
                  </a:lnTo>
                  <a:lnTo>
                    <a:pt x="196" y="535"/>
                  </a:lnTo>
                  <a:lnTo>
                    <a:pt x="160" y="521"/>
                  </a:lnTo>
                  <a:lnTo>
                    <a:pt x="125" y="503"/>
                  </a:lnTo>
                  <a:lnTo>
                    <a:pt x="94" y="480"/>
                  </a:lnTo>
                  <a:lnTo>
                    <a:pt x="68" y="452"/>
                  </a:lnTo>
                  <a:lnTo>
                    <a:pt x="45" y="422"/>
                  </a:lnTo>
                  <a:lnTo>
                    <a:pt x="26" y="388"/>
                  </a:lnTo>
                  <a:lnTo>
                    <a:pt x="11" y="352"/>
                  </a:lnTo>
                  <a:lnTo>
                    <a:pt x="4" y="314"/>
                  </a:lnTo>
                  <a:lnTo>
                    <a:pt x="0" y="273"/>
                  </a:lnTo>
                  <a:lnTo>
                    <a:pt x="4" y="233"/>
                  </a:lnTo>
                  <a:lnTo>
                    <a:pt x="11" y="194"/>
                  </a:lnTo>
                  <a:lnTo>
                    <a:pt x="26" y="158"/>
                  </a:lnTo>
                  <a:lnTo>
                    <a:pt x="45" y="125"/>
                  </a:lnTo>
                  <a:lnTo>
                    <a:pt x="68" y="94"/>
                  </a:lnTo>
                  <a:lnTo>
                    <a:pt x="94" y="67"/>
                  </a:lnTo>
                  <a:lnTo>
                    <a:pt x="125" y="44"/>
                  </a:lnTo>
                  <a:lnTo>
                    <a:pt x="160" y="25"/>
                  </a:lnTo>
                  <a:lnTo>
                    <a:pt x="196" y="11"/>
                  </a:lnTo>
                  <a:lnTo>
                    <a:pt x="235" y="2"/>
                  </a:lnTo>
                  <a:lnTo>
                    <a:pt x="275" y="0"/>
                  </a:lnTo>
                  <a:close/>
                </a:path>
              </a:pathLst>
            </a:custGeom>
            <a:solidFill>
              <a:schemeClr val="accent2"/>
            </a:solidFill>
            <a:ln w="0">
              <a:noFill/>
              <a:prstDash val="solid"/>
              <a:round/>
              <a:headEnd/>
              <a:tailEnd/>
            </a:ln>
          </p:spPr>
          <p:txBody>
            <a:bodyPr vert="horz" wrap="square" lIns="91392" tIns="45696" rIns="91392" bIns="45696" numCol="1" anchor="t" anchorCtr="0" compatLnSpc="1">
              <a:prstTxWarp prst="textNoShape">
                <a:avLst/>
              </a:prstTxWarp>
            </a:bodyPr>
            <a:lstStyle/>
            <a:p>
              <a:endParaRPr lang="en-US" sz="1799"/>
            </a:p>
          </p:txBody>
        </p:sp>
      </p:grpSp>
      <p:grpSp>
        <p:nvGrpSpPr>
          <p:cNvPr id="22" name="Group 14"/>
          <p:cNvGrpSpPr>
            <a:grpSpLocks noChangeAspect="1"/>
          </p:cNvGrpSpPr>
          <p:nvPr/>
        </p:nvGrpSpPr>
        <p:grpSpPr bwMode="auto">
          <a:xfrm>
            <a:off x="3068627" y="3657485"/>
            <a:ext cx="368108" cy="477589"/>
            <a:chOff x="1934" y="2304"/>
            <a:chExt cx="232" cy="301"/>
          </a:xfrm>
          <a:solidFill>
            <a:schemeClr val="accent1"/>
          </a:solidFill>
        </p:grpSpPr>
        <p:sp>
          <p:nvSpPr>
            <p:cNvPr id="25" name="Freeform 16"/>
            <p:cNvSpPr>
              <a:spLocks noEditPoints="1"/>
            </p:cNvSpPr>
            <p:nvPr/>
          </p:nvSpPr>
          <p:spPr bwMode="auto">
            <a:xfrm>
              <a:off x="1934" y="2304"/>
              <a:ext cx="232" cy="301"/>
            </a:xfrm>
            <a:custGeom>
              <a:avLst/>
              <a:gdLst>
                <a:gd name="T0" fmla="*/ 301 w 2557"/>
                <a:gd name="T1" fmla="*/ 1053 h 3309"/>
                <a:gd name="T2" fmla="*/ 301 w 2557"/>
                <a:gd name="T3" fmla="*/ 3008 h 3309"/>
                <a:gd name="T4" fmla="*/ 2256 w 2557"/>
                <a:gd name="T5" fmla="*/ 3008 h 3309"/>
                <a:gd name="T6" fmla="*/ 2256 w 2557"/>
                <a:gd name="T7" fmla="*/ 1053 h 3309"/>
                <a:gd name="T8" fmla="*/ 301 w 2557"/>
                <a:gd name="T9" fmla="*/ 1053 h 3309"/>
                <a:gd name="T10" fmla="*/ 301 w 2557"/>
                <a:gd name="T11" fmla="*/ 301 h 3309"/>
                <a:gd name="T12" fmla="*/ 301 w 2557"/>
                <a:gd name="T13" fmla="*/ 752 h 3309"/>
                <a:gd name="T14" fmla="*/ 2256 w 2557"/>
                <a:gd name="T15" fmla="*/ 752 h 3309"/>
                <a:gd name="T16" fmla="*/ 2256 w 2557"/>
                <a:gd name="T17" fmla="*/ 301 h 3309"/>
                <a:gd name="T18" fmla="*/ 301 w 2557"/>
                <a:gd name="T19" fmla="*/ 301 h 3309"/>
                <a:gd name="T20" fmla="*/ 150 w 2557"/>
                <a:gd name="T21" fmla="*/ 0 h 3309"/>
                <a:gd name="T22" fmla="*/ 2406 w 2557"/>
                <a:gd name="T23" fmla="*/ 0 h 3309"/>
                <a:gd name="T24" fmla="*/ 2437 w 2557"/>
                <a:gd name="T25" fmla="*/ 3 h 3309"/>
                <a:gd name="T26" fmla="*/ 2465 w 2557"/>
                <a:gd name="T27" fmla="*/ 12 h 3309"/>
                <a:gd name="T28" fmla="*/ 2490 w 2557"/>
                <a:gd name="T29" fmla="*/ 25 h 3309"/>
                <a:gd name="T30" fmla="*/ 2513 w 2557"/>
                <a:gd name="T31" fmla="*/ 44 h 3309"/>
                <a:gd name="T32" fmla="*/ 2532 w 2557"/>
                <a:gd name="T33" fmla="*/ 67 h 3309"/>
                <a:gd name="T34" fmla="*/ 2545 w 2557"/>
                <a:gd name="T35" fmla="*/ 92 h 3309"/>
                <a:gd name="T36" fmla="*/ 2554 w 2557"/>
                <a:gd name="T37" fmla="*/ 120 h 3309"/>
                <a:gd name="T38" fmla="*/ 2557 w 2557"/>
                <a:gd name="T39" fmla="*/ 151 h 3309"/>
                <a:gd name="T40" fmla="*/ 2557 w 2557"/>
                <a:gd name="T41" fmla="*/ 3159 h 3309"/>
                <a:gd name="T42" fmla="*/ 2554 w 2557"/>
                <a:gd name="T43" fmla="*/ 3189 h 3309"/>
                <a:gd name="T44" fmla="*/ 2545 w 2557"/>
                <a:gd name="T45" fmla="*/ 3217 h 3309"/>
                <a:gd name="T46" fmla="*/ 2532 w 2557"/>
                <a:gd name="T47" fmla="*/ 3243 h 3309"/>
                <a:gd name="T48" fmla="*/ 2513 w 2557"/>
                <a:gd name="T49" fmla="*/ 3265 h 3309"/>
                <a:gd name="T50" fmla="*/ 2490 w 2557"/>
                <a:gd name="T51" fmla="*/ 3284 h 3309"/>
                <a:gd name="T52" fmla="*/ 2465 w 2557"/>
                <a:gd name="T53" fmla="*/ 3297 h 3309"/>
                <a:gd name="T54" fmla="*/ 2437 w 2557"/>
                <a:gd name="T55" fmla="*/ 3307 h 3309"/>
                <a:gd name="T56" fmla="*/ 2406 w 2557"/>
                <a:gd name="T57" fmla="*/ 3309 h 3309"/>
                <a:gd name="T58" fmla="*/ 150 w 2557"/>
                <a:gd name="T59" fmla="*/ 3309 h 3309"/>
                <a:gd name="T60" fmla="*/ 120 w 2557"/>
                <a:gd name="T61" fmla="*/ 3307 h 3309"/>
                <a:gd name="T62" fmla="*/ 92 w 2557"/>
                <a:gd name="T63" fmla="*/ 3297 h 3309"/>
                <a:gd name="T64" fmla="*/ 67 w 2557"/>
                <a:gd name="T65" fmla="*/ 3284 h 3309"/>
                <a:gd name="T66" fmla="*/ 44 w 2557"/>
                <a:gd name="T67" fmla="*/ 3265 h 3309"/>
                <a:gd name="T68" fmla="*/ 25 w 2557"/>
                <a:gd name="T69" fmla="*/ 3243 h 3309"/>
                <a:gd name="T70" fmla="*/ 11 w 2557"/>
                <a:gd name="T71" fmla="*/ 3217 h 3309"/>
                <a:gd name="T72" fmla="*/ 3 w 2557"/>
                <a:gd name="T73" fmla="*/ 3189 h 3309"/>
                <a:gd name="T74" fmla="*/ 0 w 2557"/>
                <a:gd name="T75" fmla="*/ 3159 h 3309"/>
                <a:gd name="T76" fmla="*/ 0 w 2557"/>
                <a:gd name="T77" fmla="*/ 151 h 3309"/>
                <a:gd name="T78" fmla="*/ 3 w 2557"/>
                <a:gd name="T79" fmla="*/ 120 h 3309"/>
                <a:gd name="T80" fmla="*/ 11 w 2557"/>
                <a:gd name="T81" fmla="*/ 92 h 3309"/>
                <a:gd name="T82" fmla="*/ 25 w 2557"/>
                <a:gd name="T83" fmla="*/ 67 h 3309"/>
                <a:gd name="T84" fmla="*/ 44 w 2557"/>
                <a:gd name="T85" fmla="*/ 44 h 3309"/>
                <a:gd name="T86" fmla="*/ 67 w 2557"/>
                <a:gd name="T87" fmla="*/ 25 h 3309"/>
                <a:gd name="T88" fmla="*/ 92 w 2557"/>
                <a:gd name="T89" fmla="*/ 12 h 3309"/>
                <a:gd name="T90" fmla="*/ 120 w 2557"/>
                <a:gd name="T91" fmla="*/ 3 h 3309"/>
                <a:gd name="T92" fmla="*/ 150 w 2557"/>
                <a:gd name="T93" fmla="*/ 0 h 3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57" h="3309">
                  <a:moveTo>
                    <a:pt x="301" y="1053"/>
                  </a:moveTo>
                  <a:lnTo>
                    <a:pt x="301" y="3008"/>
                  </a:lnTo>
                  <a:lnTo>
                    <a:pt x="2256" y="3008"/>
                  </a:lnTo>
                  <a:lnTo>
                    <a:pt x="2256" y="1053"/>
                  </a:lnTo>
                  <a:lnTo>
                    <a:pt x="301" y="1053"/>
                  </a:lnTo>
                  <a:close/>
                  <a:moveTo>
                    <a:pt x="301" y="301"/>
                  </a:moveTo>
                  <a:lnTo>
                    <a:pt x="301" y="752"/>
                  </a:lnTo>
                  <a:lnTo>
                    <a:pt x="2256" y="752"/>
                  </a:lnTo>
                  <a:lnTo>
                    <a:pt x="2256" y="301"/>
                  </a:lnTo>
                  <a:lnTo>
                    <a:pt x="301" y="301"/>
                  </a:lnTo>
                  <a:close/>
                  <a:moveTo>
                    <a:pt x="150" y="0"/>
                  </a:moveTo>
                  <a:lnTo>
                    <a:pt x="2406" y="0"/>
                  </a:lnTo>
                  <a:lnTo>
                    <a:pt x="2437" y="3"/>
                  </a:lnTo>
                  <a:lnTo>
                    <a:pt x="2465" y="12"/>
                  </a:lnTo>
                  <a:lnTo>
                    <a:pt x="2490" y="25"/>
                  </a:lnTo>
                  <a:lnTo>
                    <a:pt x="2513" y="44"/>
                  </a:lnTo>
                  <a:lnTo>
                    <a:pt x="2532" y="67"/>
                  </a:lnTo>
                  <a:lnTo>
                    <a:pt x="2545" y="92"/>
                  </a:lnTo>
                  <a:lnTo>
                    <a:pt x="2554" y="120"/>
                  </a:lnTo>
                  <a:lnTo>
                    <a:pt x="2557" y="151"/>
                  </a:lnTo>
                  <a:lnTo>
                    <a:pt x="2557" y="3159"/>
                  </a:lnTo>
                  <a:lnTo>
                    <a:pt x="2554" y="3189"/>
                  </a:lnTo>
                  <a:lnTo>
                    <a:pt x="2545" y="3217"/>
                  </a:lnTo>
                  <a:lnTo>
                    <a:pt x="2532" y="3243"/>
                  </a:lnTo>
                  <a:lnTo>
                    <a:pt x="2513" y="3265"/>
                  </a:lnTo>
                  <a:lnTo>
                    <a:pt x="2490" y="3284"/>
                  </a:lnTo>
                  <a:lnTo>
                    <a:pt x="2465" y="3297"/>
                  </a:lnTo>
                  <a:lnTo>
                    <a:pt x="2437" y="3307"/>
                  </a:lnTo>
                  <a:lnTo>
                    <a:pt x="2406" y="3309"/>
                  </a:lnTo>
                  <a:lnTo>
                    <a:pt x="150" y="3309"/>
                  </a:lnTo>
                  <a:lnTo>
                    <a:pt x="120" y="3307"/>
                  </a:lnTo>
                  <a:lnTo>
                    <a:pt x="92" y="3297"/>
                  </a:lnTo>
                  <a:lnTo>
                    <a:pt x="67" y="3284"/>
                  </a:lnTo>
                  <a:lnTo>
                    <a:pt x="44" y="3265"/>
                  </a:lnTo>
                  <a:lnTo>
                    <a:pt x="25" y="3243"/>
                  </a:lnTo>
                  <a:lnTo>
                    <a:pt x="11" y="3217"/>
                  </a:lnTo>
                  <a:lnTo>
                    <a:pt x="3" y="3189"/>
                  </a:lnTo>
                  <a:lnTo>
                    <a:pt x="0" y="3159"/>
                  </a:lnTo>
                  <a:lnTo>
                    <a:pt x="0" y="151"/>
                  </a:lnTo>
                  <a:lnTo>
                    <a:pt x="3" y="120"/>
                  </a:lnTo>
                  <a:lnTo>
                    <a:pt x="11" y="92"/>
                  </a:lnTo>
                  <a:lnTo>
                    <a:pt x="25" y="67"/>
                  </a:lnTo>
                  <a:lnTo>
                    <a:pt x="44" y="44"/>
                  </a:lnTo>
                  <a:lnTo>
                    <a:pt x="67" y="25"/>
                  </a:lnTo>
                  <a:lnTo>
                    <a:pt x="92" y="12"/>
                  </a:lnTo>
                  <a:lnTo>
                    <a:pt x="120" y="3"/>
                  </a:lnTo>
                  <a:lnTo>
                    <a:pt x="150"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p>
              <a:endParaRPr lang="en-US" sz="1799"/>
            </a:p>
          </p:txBody>
        </p:sp>
        <p:sp>
          <p:nvSpPr>
            <p:cNvPr id="27" name="Freeform 17"/>
            <p:cNvSpPr>
              <a:spLocks/>
            </p:cNvSpPr>
            <p:nvPr/>
          </p:nvSpPr>
          <p:spPr bwMode="auto">
            <a:xfrm>
              <a:off x="1975" y="2412"/>
              <a:ext cx="42" cy="42"/>
            </a:xfrm>
            <a:custGeom>
              <a:avLst/>
              <a:gdLst>
                <a:gd name="T0" fmla="*/ 75 w 462"/>
                <a:gd name="T1" fmla="*/ 0 h 463"/>
                <a:gd name="T2" fmla="*/ 387 w 462"/>
                <a:gd name="T3" fmla="*/ 0 h 463"/>
                <a:gd name="T4" fmla="*/ 407 w 462"/>
                <a:gd name="T5" fmla="*/ 3 h 463"/>
                <a:gd name="T6" fmla="*/ 426 w 462"/>
                <a:gd name="T7" fmla="*/ 10 h 463"/>
                <a:gd name="T8" fmla="*/ 440 w 462"/>
                <a:gd name="T9" fmla="*/ 22 h 463"/>
                <a:gd name="T10" fmla="*/ 453 w 462"/>
                <a:gd name="T11" fmla="*/ 37 h 463"/>
                <a:gd name="T12" fmla="*/ 460 w 462"/>
                <a:gd name="T13" fmla="*/ 55 h 463"/>
                <a:gd name="T14" fmla="*/ 462 w 462"/>
                <a:gd name="T15" fmla="*/ 75 h 463"/>
                <a:gd name="T16" fmla="*/ 462 w 462"/>
                <a:gd name="T17" fmla="*/ 388 h 463"/>
                <a:gd name="T18" fmla="*/ 460 w 462"/>
                <a:gd name="T19" fmla="*/ 408 h 463"/>
                <a:gd name="T20" fmla="*/ 452 w 462"/>
                <a:gd name="T21" fmla="*/ 425 h 463"/>
                <a:gd name="T22" fmla="*/ 440 w 462"/>
                <a:gd name="T23" fmla="*/ 441 h 463"/>
                <a:gd name="T24" fmla="*/ 426 w 462"/>
                <a:gd name="T25" fmla="*/ 452 h 463"/>
                <a:gd name="T26" fmla="*/ 407 w 462"/>
                <a:gd name="T27" fmla="*/ 460 h 463"/>
                <a:gd name="T28" fmla="*/ 387 w 462"/>
                <a:gd name="T29" fmla="*/ 463 h 463"/>
                <a:gd name="T30" fmla="*/ 75 w 462"/>
                <a:gd name="T31" fmla="*/ 463 h 463"/>
                <a:gd name="T32" fmla="*/ 56 w 462"/>
                <a:gd name="T33" fmla="*/ 460 h 463"/>
                <a:gd name="T34" fmla="*/ 38 w 462"/>
                <a:gd name="T35" fmla="*/ 452 h 463"/>
                <a:gd name="T36" fmla="*/ 22 w 462"/>
                <a:gd name="T37" fmla="*/ 441 h 463"/>
                <a:gd name="T38" fmla="*/ 11 w 462"/>
                <a:gd name="T39" fmla="*/ 425 h 463"/>
                <a:gd name="T40" fmla="*/ 3 w 462"/>
                <a:gd name="T41" fmla="*/ 408 h 463"/>
                <a:gd name="T42" fmla="*/ 0 w 462"/>
                <a:gd name="T43" fmla="*/ 388 h 463"/>
                <a:gd name="T44" fmla="*/ 0 w 462"/>
                <a:gd name="T45" fmla="*/ 75 h 463"/>
                <a:gd name="T46" fmla="*/ 3 w 462"/>
                <a:gd name="T47" fmla="*/ 55 h 463"/>
                <a:gd name="T48" fmla="*/ 11 w 462"/>
                <a:gd name="T49" fmla="*/ 37 h 463"/>
                <a:gd name="T50" fmla="*/ 22 w 462"/>
                <a:gd name="T51" fmla="*/ 22 h 463"/>
                <a:gd name="T52" fmla="*/ 37 w 462"/>
                <a:gd name="T53" fmla="*/ 10 h 463"/>
                <a:gd name="T54" fmla="*/ 56 w 462"/>
                <a:gd name="T55" fmla="*/ 3 h 463"/>
                <a:gd name="T56" fmla="*/ 75 w 462"/>
                <a:gd name="T57" fmla="*/ 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2" h="463">
                  <a:moveTo>
                    <a:pt x="75" y="0"/>
                  </a:moveTo>
                  <a:lnTo>
                    <a:pt x="387" y="0"/>
                  </a:lnTo>
                  <a:lnTo>
                    <a:pt x="407" y="3"/>
                  </a:lnTo>
                  <a:lnTo>
                    <a:pt x="426" y="10"/>
                  </a:lnTo>
                  <a:lnTo>
                    <a:pt x="440" y="22"/>
                  </a:lnTo>
                  <a:lnTo>
                    <a:pt x="453" y="37"/>
                  </a:lnTo>
                  <a:lnTo>
                    <a:pt x="460" y="55"/>
                  </a:lnTo>
                  <a:lnTo>
                    <a:pt x="462" y="75"/>
                  </a:lnTo>
                  <a:lnTo>
                    <a:pt x="462" y="388"/>
                  </a:lnTo>
                  <a:lnTo>
                    <a:pt x="460" y="408"/>
                  </a:lnTo>
                  <a:lnTo>
                    <a:pt x="452" y="425"/>
                  </a:lnTo>
                  <a:lnTo>
                    <a:pt x="440" y="441"/>
                  </a:lnTo>
                  <a:lnTo>
                    <a:pt x="426" y="452"/>
                  </a:lnTo>
                  <a:lnTo>
                    <a:pt x="407" y="460"/>
                  </a:lnTo>
                  <a:lnTo>
                    <a:pt x="387" y="463"/>
                  </a:lnTo>
                  <a:lnTo>
                    <a:pt x="75" y="463"/>
                  </a:lnTo>
                  <a:lnTo>
                    <a:pt x="56" y="460"/>
                  </a:lnTo>
                  <a:lnTo>
                    <a:pt x="38" y="452"/>
                  </a:lnTo>
                  <a:lnTo>
                    <a:pt x="22" y="441"/>
                  </a:lnTo>
                  <a:lnTo>
                    <a:pt x="11" y="425"/>
                  </a:lnTo>
                  <a:lnTo>
                    <a:pt x="3" y="408"/>
                  </a:lnTo>
                  <a:lnTo>
                    <a:pt x="0" y="388"/>
                  </a:lnTo>
                  <a:lnTo>
                    <a:pt x="0" y="75"/>
                  </a:lnTo>
                  <a:lnTo>
                    <a:pt x="3" y="55"/>
                  </a:lnTo>
                  <a:lnTo>
                    <a:pt x="11" y="37"/>
                  </a:lnTo>
                  <a:lnTo>
                    <a:pt x="22" y="22"/>
                  </a:lnTo>
                  <a:lnTo>
                    <a:pt x="37" y="10"/>
                  </a:lnTo>
                  <a:lnTo>
                    <a:pt x="56" y="3"/>
                  </a:lnTo>
                  <a:lnTo>
                    <a:pt x="7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p>
              <a:endParaRPr lang="en-US" sz="1799"/>
            </a:p>
          </p:txBody>
        </p:sp>
        <p:sp>
          <p:nvSpPr>
            <p:cNvPr id="30" name="Freeform 18"/>
            <p:cNvSpPr>
              <a:spLocks/>
            </p:cNvSpPr>
            <p:nvPr/>
          </p:nvSpPr>
          <p:spPr bwMode="auto">
            <a:xfrm>
              <a:off x="2029" y="2412"/>
              <a:ext cx="42" cy="42"/>
            </a:xfrm>
            <a:custGeom>
              <a:avLst/>
              <a:gdLst>
                <a:gd name="T0" fmla="*/ 75 w 462"/>
                <a:gd name="T1" fmla="*/ 0 h 463"/>
                <a:gd name="T2" fmla="*/ 387 w 462"/>
                <a:gd name="T3" fmla="*/ 0 h 463"/>
                <a:gd name="T4" fmla="*/ 407 w 462"/>
                <a:gd name="T5" fmla="*/ 3 h 463"/>
                <a:gd name="T6" fmla="*/ 426 w 462"/>
                <a:gd name="T7" fmla="*/ 10 h 463"/>
                <a:gd name="T8" fmla="*/ 440 w 462"/>
                <a:gd name="T9" fmla="*/ 22 h 463"/>
                <a:gd name="T10" fmla="*/ 453 w 462"/>
                <a:gd name="T11" fmla="*/ 37 h 463"/>
                <a:gd name="T12" fmla="*/ 460 w 462"/>
                <a:gd name="T13" fmla="*/ 55 h 463"/>
                <a:gd name="T14" fmla="*/ 462 w 462"/>
                <a:gd name="T15" fmla="*/ 75 h 463"/>
                <a:gd name="T16" fmla="*/ 462 w 462"/>
                <a:gd name="T17" fmla="*/ 388 h 463"/>
                <a:gd name="T18" fmla="*/ 460 w 462"/>
                <a:gd name="T19" fmla="*/ 408 h 463"/>
                <a:gd name="T20" fmla="*/ 453 w 462"/>
                <a:gd name="T21" fmla="*/ 425 h 463"/>
                <a:gd name="T22" fmla="*/ 440 w 462"/>
                <a:gd name="T23" fmla="*/ 441 h 463"/>
                <a:gd name="T24" fmla="*/ 426 w 462"/>
                <a:gd name="T25" fmla="*/ 452 h 463"/>
                <a:gd name="T26" fmla="*/ 407 w 462"/>
                <a:gd name="T27" fmla="*/ 460 h 463"/>
                <a:gd name="T28" fmla="*/ 387 w 462"/>
                <a:gd name="T29" fmla="*/ 463 h 463"/>
                <a:gd name="T30" fmla="*/ 75 w 462"/>
                <a:gd name="T31" fmla="*/ 463 h 463"/>
                <a:gd name="T32" fmla="*/ 56 w 462"/>
                <a:gd name="T33" fmla="*/ 460 h 463"/>
                <a:gd name="T34" fmla="*/ 37 w 462"/>
                <a:gd name="T35" fmla="*/ 452 h 463"/>
                <a:gd name="T36" fmla="*/ 22 w 462"/>
                <a:gd name="T37" fmla="*/ 441 h 463"/>
                <a:gd name="T38" fmla="*/ 10 w 462"/>
                <a:gd name="T39" fmla="*/ 425 h 463"/>
                <a:gd name="T40" fmla="*/ 3 w 462"/>
                <a:gd name="T41" fmla="*/ 408 h 463"/>
                <a:gd name="T42" fmla="*/ 0 w 462"/>
                <a:gd name="T43" fmla="*/ 388 h 463"/>
                <a:gd name="T44" fmla="*/ 0 w 462"/>
                <a:gd name="T45" fmla="*/ 75 h 463"/>
                <a:gd name="T46" fmla="*/ 3 w 462"/>
                <a:gd name="T47" fmla="*/ 55 h 463"/>
                <a:gd name="T48" fmla="*/ 10 w 462"/>
                <a:gd name="T49" fmla="*/ 37 h 463"/>
                <a:gd name="T50" fmla="*/ 22 w 462"/>
                <a:gd name="T51" fmla="*/ 22 h 463"/>
                <a:gd name="T52" fmla="*/ 37 w 462"/>
                <a:gd name="T53" fmla="*/ 10 h 463"/>
                <a:gd name="T54" fmla="*/ 56 w 462"/>
                <a:gd name="T55" fmla="*/ 3 h 463"/>
                <a:gd name="T56" fmla="*/ 75 w 462"/>
                <a:gd name="T57" fmla="*/ 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2" h="463">
                  <a:moveTo>
                    <a:pt x="75" y="0"/>
                  </a:moveTo>
                  <a:lnTo>
                    <a:pt x="387" y="0"/>
                  </a:lnTo>
                  <a:lnTo>
                    <a:pt x="407" y="3"/>
                  </a:lnTo>
                  <a:lnTo>
                    <a:pt x="426" y="10"/>
                  </a:lnTo>
                  <a:lnTo>
                    <a:pt x="440" y="22"/>
                  </a:lnTo>
                  <a:lnTo>
                    <a:pt x="453" y="37"/>
                  </a:lnTo>
                  <a:lnTo>
                    <a:pt x="460" y="55"/>
                  </a:lnTo>
                  <a:lnTo>
                    <a:pt x="462" y="75"/>
                  </a:lnTo>
                  <a:lnTo>
                    <a:pt x="462" y="388"/>
                  </a:lnTo>
                  <a:lnTo>
                    <a:pt x="460" y="408"/>
                  </a:lnTo>
                  <a:lnTo>
                    <a:pt x="453" y="425"/>
                  </a:lnTo>
                  <a:lnTo>
                    <a:pt x="440" y="441"/>
                  </a:lnTo>
                  <a:lnTo>
                    <a:pt x="426" y="452"/>
                  </a:lnTo>
                  <a:lnTo>
                    <a:pt x="407" y="460"/>
                  </a:lnTo>
                  <a:lnTo>
                    <a:pt x="387" y="463"/>
                  </a:lnTo>
                  <a:lnTo>
                    <a:pt x="75" y="463"/>
                  </a:lnTo>
                  <a:lnTo>
                    <a:pt x="56" y="460"/>
                  </a:lnTo>
                  <a:lnTo>
                    <a:pt x="37" y="452"/>
                  </a:lnTo>
                  <a:lnTo>
                    <a:pt x="22" y="441"/>
                  </a:lnTo>
                  <a:lnTo>
                    <a:pt x="10" y="425"/>
                  </a:lnTo>
                  <a:lnTo>
                    <a:pt x="3" y="408"/>
                  </a:lnTo>
                  <a:lnTo>
                    <a:pt x="0" y="388"/>
                  </a:lnTo>
                  <a:lnTo>
                    <a:pt x="0" y="75"/>
                  </a:lnTo>
                  <a:lnTo>
                    <a:pt x="3" y="55"/>
                  </a:lnTo>
                  <a:lnTo>
                    <a:pt x="10" y="37"/>
                  </a:lnTo>
                  <a:lnTo>
                    <a:pt x="22" y="22"/>
                  </a:lnTo>
                  <a:lnTo>
                    <a:pt x="37" y="10"/>
                  </a:lnTo>
                  <a:lnTo>
                    <a:pt x="56" y="3"/>
                  </a:lnTo>
                  <a:lnTo>
                    <a:pt x="7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p>
              <a:endParaRPr lang="en-US" sz="1799"/>
            </a:p>
          </p:txBody>
        </p:sp>
        <p:sp>
          <p:nvSpPr>
            <p:cNvPr id="31" name="Freeform 19"/>
            <p:cNvSpPr>
              <a:spLocks/>
            </p:cNvSpPr>
            <p:nvPr/>
          </p:nvSpPr>
          <p:spPr bwMode="auto">
            <a:xfrm>
              <a:off x="2083" y="2412"/>
              <a:ext cx="42" cy="42"/>
            </a:xfrm>
            <a:custGeom>
              <a:avLst/>
              <a:gdLst>
                <a:gd name="T0" fmla="*/ 75 w 462"/>
                <a:gd name="T1" fmla="*/ 0 h 463"/>
                <a:gd name="T2" fmla="*/ 387 w 462"/>
                <a:gd name="T3" fmla="*/ 0 h 463"/>
                <a:gd name="T4" fmla="*/ 407 w 462"/>
                <a:gd name="T5" fmla="*/ 3 h 463"/>
                <a:gd name="T6" fmla="*/ 426 w 462"/>
                <a:gd name="T7" fmla="*/ 10 h 463"/>
                <a:gd name="T8" fmla="*/ 440 w 462"/>
                <a:gd name="T9" fmla="*/ 22 h 463"/>
                <a:gd name="T10" fmla="*/ 452 w 462"/>
                <a:gd name="T11" fmla="*/ 37 h 463"/>
                <a:gd name="T12" fmla="*/ 460 w 462"/>
                <a:gd name="T13" fmla="*/ 55 h 463"/>
                <a:gd name="T14" fmla="*/ 462 w 462"/>
                <a:gd name="T15" fmla="*/ 75 h 463"/>
                <a:gd name="T16" fmla="*/ 462 w 462"/>
                <a:gd name="T17" fmla="*/ 388 h 463"/>
                <a:gd name="T18" fmla="*/ 460 w 462"/>
                <a:gd name="T19" fmla="*/ 408 h 463"/>
                <a:gd name="T20" fmla="*/ 452 w 462"/>
                <a:gd name="T21" fmla="*/ 425 h 463"/>
                <a:gd name="T22" fmla="*/ 440 w 462"/>
                <a:gd name="T23" fmla="*/ 441 h 463"/>
                <a:gd name="T24" fmla="*/ 426 w 462"/>
                <a:gd name="T25" fmla="*/ 452 h 463"/>
                <a:gd name="T26" fmla="*/ 407 w 462"/>
                <a:gd name="T27" fmla="*/ 460 h 463"/>
                <a:gd name="T28" fmla="*/ 387 w 462"/>
                <a:gd name="T29" fmla="*/ 463 h 463"/>
                <a:gd name="T30" fmla="*/ 75 w 462"/>
                <a:gd name="T31" fmla="*/ 463 h 463"/>
                <a:gd name="T32" fmla="*/ 56 w 462"/>
                <a:gd name="T33" fmla="*/ 460 h 463"/>
                <a:gd name="T34" fmla="*/ 37 w 462"/>
                <a:gd name="T35" fmla="*/ 452 h 463"/>
                <a:gd name="T36" fmla="*/ 22 w 462"/>
                <a:gd name="T37" fmla="*/ 441 h 463"/>
                <a:gd name="T38" fmla="*/ 11 w 462"/>
                <a:gd name="T39" fmla="*/ 425 h 463"/>
                <a:gd name="T40" fmla="*/ 3 w 462"/>
                <a:gd name="T41" fmla="*/ 408 h 463"/>
                <a:gd name="T42" fmla="*/ 0 w 462"/>
                <a:gd name="T43" fmla="*/ 388 h 463"/>
                <a:gd name="T44" fmla="*/ 0 w 462"/>
                <a:gd name="T45" fmla="*/ 75 h 463"/>
                <a:gd name="T46" fmla="*/ 3 w 462"/>
                <a:gd name="T47" fmla="*/ 55 h 463"/>
                <a:gd name="T48" fmla="*/ 11 w 462"/>
                <a:gd name="T49" fmla="*/ 37 h 463"/>
                <a:gd name="T50" fmla="*/ 22 w 462"/>
                <a:gd name="T51" fmla="*/ 22 h 463"/>
                <a:gd name="T52" fmla="*/ 37 w 462"/>
                <a:gd name="T53" fmla="*/ 10 h 463"/>
                <a:gd name="T54" fmla="*/ 56 w 462"/>
                <a:gd name="T55" fmla="*/ 3 h 463"/>
                <a:gd name="T56" fmla="*/ 75 w 462"/>
                <a:gd name="T57" fmla="*/ 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2" h="463">
                  <a:moveTo>
                    <a:pt x="75" y="0"/>
                  </a:moveTo>
                  <a:lnTo>
                    <a:pt x="387" y="0"/>
                  </a:lnTo>
                  <a:lnTo>
                    <a:pt x="407" y="3"/>
                  </a:lnTo>
                  <a:lnTo>
                    <a:pt x="426" y="10"/>
                  </a:lnTo>
                  <a:lnTo>
                    <a:pt x="440" y="22"/>
                  </a:lnTo>
                  <a:lnTo>
                    <a:pt x="452" y="37"/>
                  </a:lnTo>
                  <a:lnTo>
                    <a:pt x="460" y="55"/>
                  </a:lnTo>
                  <a:lnTo>
                    <a:pt x="462" y="75"/>
                  </a:lnTo>
                  <a:lnTo>
                    <a:pt x="462" y="388"/>
                  </a:lnTo>
                  <a:lnTo>
                    <a:pt x="460" y="408"/>
                  </a:lnTo>
                  <a:lnTo>
                    <a:pt x="452" y="425"/>
                  </a:lnTo>
                  <a:lnTo>
                    <a:pt x="440" y="441"/>
                  </a:lnTo>
                  <a:lnTo>
                    <a:pt x="426" y="452"/>
                  </a:lnTo>
                  <a:lnTo>
                    <a:pt x="407" y="460"/>
                  </a:lnTo>
                  <a:lnTo>
                    <a:pt x="387" y="463"/>
                  </a:lnTo>
                  <a:lnTo>
                    <a:pt x="75" y="463"/>
                  </a:lnTo>
                  <a:lnTo>
                    <a:pt x="56" y="460"/>
                  </a:lnTo>
                  <a:lnTo>
                    <a:pt x="37" y="452"/>
                  </a:lnTo>
                  <a:lnTo>
                    <a:pt x="22" y="441"/>
                  </a:lnTo>
                  <a:lnTo>
                    <a:pt x="11" y="425"/>
                  </a:lnTo>
                  <a:lnTo>
                    <a:pt x="3" y="408"/>
                  </a:lnTo>
                  <a:lnTo>
                    <a:pt x="0" y="388"/>
                  </a:lnTo>
                  <a:lnTo>
                    <a:pt x="0" y="75"/>
                  </a:lnTo>
                  <a:lnTo>
                    <a:pt x="3" y="55"/>
                  </a:lnTo>
                  <a:lnTo>
                    <a:pt x="11" y="37"/>
                  </a:lnTo>
                  <a:lnTo>
                    <a:pt x="22" y="22"/>
                  </a:lnTo>
                  <a:lnTo>
                    <a:pt x="37" y="10"/>
                  </a:lnTo>
                  <a:lnTo>
                    <a:pt x="56" y="3"/>
                  </a:lnTo>
                  <a:lnTo>
                    <a:pt x="7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p>
              <a:endParaRPr lang="en-US" sz="1799"/>
            </a:p>
          </p:txBody>
        </p:sp>
        <p:sp>
          <p:nvSpPr>
            <p:cNvPr id="89" name="Freeform 20"/>
            <p:cNvSpPr>
              <a:spLocks/>
            </p:cNvSpPr>
            <p:nvPr/>
          </p:nvSpPr>
          <p:spPr bwMode="auto">
            <a:xfrm>
              <a:off x="1975" y="2468"/>
              <a:ext cx="42" cy="42"/>
            </a:xfrm>
            <a:custGeom>
              <a:avLst/>
              <a:gdLst>
                <a:gd name="T0" fmla="*/ 75 w 462"/>
                <a:gd name="T1" fmla="*/ 0 h 463"/>
                <a:gd name="T2" fmla="*/ 387 w 462"/>
                <a:gd name="T3" fmla="*/ 0 h 463"/>
                <a:gd name="T4" fmla="*/ 407 w 462"/>
                <a:gd name="T5" fmla="*/ 3 h 463"/>
                <a:gd name="T6" fmla="*/ 426 w 462"/>
                <a:gd name="T7" fmla="*/ 10 h 463"/>
                <a:gd name="T8" fmla="*/ 440 w 462"/>
                <a:gd name="T9" fmla="*/ 22 h 463"/>
                <a:gd name="T10" fmla="*/ 453 w 462"/>
                <a:gd name="T11" fmla="*/ 37 h 463"/>
                <a:gd name="T12" fmla="*/ 460 w 462"/>
                <a:gd name="T13" fmla="*/ 56 h 463"/>
                <a:gd name="T14" fmla="*/ 462 w 462"/>
                <a:gd name="T15" fmla="*/ 75 h 463"/>
                <a:gd name="T16" fmla="*/ 462 w 462"/>
                <a:gd name="T17" fmla="*/ 387 h 463"/>
                <a:gd name="T18" fmla="*/ 460 w 462"/>
                <a:gd name="T19" fmla="*/ 408 h 463"/>
                <a:gd name="T20" fmla="*/ 452 w 462"/>
                <a:gd name="T21" fmla="*/ 426 h 463"/>
                <a:gd name="T22" fmla="*/ 440 w 462"/>
                <a:gd name="T23" fmla="*/ 440 h 463"/>
                <a:gd name="T24" fmla="*/ 426 w 462"/>
                <a:gd name="T25" fmla="*/ 453 h 463"/>
                <a:gd name="T26" fmla="*/ 407 w 462"/>
                <a:gd name="T27" fmla="*/ 460 h 463"/>
                <a:gd name="T28" fmla="*/ 387 w 462"/>
                <a:gd name="T29" fmla="*/ 463 h 463"/>
                <a:gd name="T30" fmla="*/ 75 w 462"/>
                <a:gd name="T31" fmla="*/ 463 h 463"/>
                <a:gd name="T32" fmla="*/ 56 w 462"/>
                <a:gd name="T33" fmla="*/ 460 h 463"/>
                <a:gd name="T34" fmla="*/ 38 w 462"/>
                <a:gd name="T35" fmla="*/ 453 h 463"/>
                <a:gd name="T36" fmla="*/ 22 w 462"/>
                <a:gd name="T37" fmla="*/ 440 h 463"/>
                <a:gd name="T38" fmla="*/ 11 w 462"/>
                <a:gd name="T39" fmla="*/ 426 h 463"/>
                <a:gd name="T40" fmla="*/ 3 w 462"/>
                <a:gd name="T41" fmla="*/ 408 h 463"/>
                <a:gd name="T42" fmla="*/ 0 w 462"/>
                <a:gd name="T43" fmla="*/ 387 h 463"/>
                <a:gd name="T44" fmla="*/ 0 w 462"/>
                <a:gd name="T45" fmla="*/ 75 h 463"/>
                <a:gd name="T46" fmla="*/ 3 w 462"/>
                <a:gd name="T47" fmla="*/ 56 h 463"/>
                <a:gd name="T48" fmla="*/ 11 w 462"/>
                <a:gd name="T49" fmla="*/ 37 h 463"/>
                <a:gd name="T50" fmla="*/ 22 w 462"/>
                <a:gd name="T51" fmla="*/ 22 h 463"/>
                <a:gd name="T52" fmla="*/ 37 w 462"/>
                <a:gd name="T53" fmla="*/ 10 h 463"/>
                <a:gd name="T54" fmla="*/ 56 w 462"/>
                <a:gd name="T55" fmla="*/ 3 h 463"/>
                <a:gd name="T56" fmla="*/ 75 w 462"/>
                <a:gd name="T57" fmla="*/ 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2" h="463">
                  <a:moveTo>
                    <a:pt x="75" y="0"/>
                  </a:moveTo>
                  <a:lnTo>
                    <a:pt x="387" y="0"/>
                  </a:lnTo>
                  <a:lnTo>
                    <a:pt x="407" y="3"/>
                  </a:lnTo>
                  <a:lnTo>
                    <a:pt x="426" y="10"/>
                  </a:lnTo>
                  <a:lnTo>
                    <a:pt x="440" y="22"/>
                  </a:lnTo>
                  <a:lnTo>
                    <a:pt x="453" y="37"/>
                  </a:lnTo>
                  <a:lnTo>
                    <a:pt x="460" y="56"/>
                  </a:lnTo>
                  <a:lnTo>
                    <a:pt x="462" y="75"/>
                  </a:lnTo>
                  <a:lnTo>
                    <a:pt x="462" y="387"/>
                  </a:lnTo>
                  <a:lnTo>
                    <a:pt x="460" y="408"/>
                  </a:lnTo>
                  <a:lnTo>
                    <a:pt x="452" y="426"/>
                  </a:lnTo>
                  <a:lnTo>
                    <a:pt x="440" y="440"/>
                  </a:lnTo>
                  <a:lnTo>
                    <a:pt x="426" y="453"/>
                  </a:lnTo>
                  <a:lnTo>
                    <a:pt x="407" y="460"/>
                  </a:lnTo>
                  <a:lnTo>
                    <a:pt x="387" y="463"/>
                  </a:lnTo>
                  <a:lnTo>
                    <a:pt x="75" y="463"/>
                  </a:lnTo>
                  <a:lnTo>
                    <a:pt x="56" y="460"/>
                  </a:lnTo>
                  <a:lnTo>
                    <a:pt x="38" y="453"/>
                  </a:lnTo>
                  <a:lnTo>
                    <a:pt x="22" y="440"/>
                  </a:lnTo>
                  <a:lnTo>
                    <a:pt x="11" y="426"/>
                  </a:lnTo>
                  <a:lnTo>
                    <a:pt x="3" y="408"/>
                  </a:lnTo>
                  <a:lnTo>
                    <a:pt x="0" y="387"/>
                  </a:lnTo>
                  <a:lnTo>
                    <a:pt x="0" y="75"/>
                  </a:lnTo>
                  <a:lnTo>
                    <a:pt x="3" y="56"/>
                  </a:lnTo>
                  <a:lnTo>
                    <a:pt x="11" y="37"/>
                  </a:lnTo>
                  <a:lnTo>
                    <a:pt x="22" y="22"/>
                  </a:lnTo>
                  <a:lnTo>
                    <a:pt x="37" y="10"/>
                  </a:lnTo>
                  <a:lnTo>
                    <a:pt x="56" y="3"/>
                  </a:lnTo>
                  <a:lnTo>
                    <a:pt x="7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p>
              <a:endParaRPr lang="en-US" sz="1799"/>
            </a:p>
          </p:txBody>
        </p:sp>
        <p:sp>
          <p:nvSpPr>
            <p:cNvPr id="90" name="Freeform 21"/>
            <p:cNvSpPr>
              <a:spLocks/>
            </p:cNvSpPr>
            <p:nvPr/>
          </p:nvSpPr>
          <p:spPr bwMode="auto">
            <a:xfrm>
              <a:off x="2029" y="2468"/>
              <a:ext cx="42" cy="42"/>
            </a:xfrm>
            <a:custGeom>
              <a:avLst/>
              <a:gdLst>
                <a:gd name="T0" fmla="*/ 75 w 462"/>
                <a:gd name="T1" fmla="*/ 0 h 463"/>
                <a:gd name="T2" fmla="*/ 387 w 462"/>
                <a:gd name="T3" fmla="*/ 0 h 463"/>
                <a:gd name="T4" fmla="*/ 407 w 462"/>
                <a:gd name="T5" fmla="*/ 3 h 463"/>
                <a:gd name="T6" fmla="*/ 426 w 462"/>
                <a:gd name="T7" fmla="*/ 10 h 463"/>
                <a:gd name="T8" fmla="*/ 440 w 462"/>
                <a:gd name="T9" fmla="*/ 22 h 463"/>
                <a:gd name="T10" fmla="*/ 453 w 462"/>
                <a:gd name="T11" fmla="*/ 37 h 463"/>
                <a:gd name="T12" fmla="*/ 460 w 462"/>
                <a:gd name="T13" fmla="*/ 56 h 463"/>
                <a:gd name="T14" fmla="*/ 462 w 462"/>
                <a:gd name="T15" fmla="*/ 75 h 463"/>
                <a:gd name="T16" fmla="*/ 462 w 462"/>
                <a:gd name="T17" fmla="*/ 387 h 463"/>
                <a:gd name="T18" fmla="*/ 460 w 462"/>
                <a:gd name="T19" fmla="*/ 408 h 463"/>
                <a:gd name="T20" fmla="*/ 453 w 462"/>
                <a:gd name="T21" fmla="*/ 426 h 463"/>
                <a:gd name="T22" fmla="*/ 440 w 462"/>
                <a:gd name="T23" fmla="*/ 440 h 463"/>
                <a:gd name="T24" fmla="*/ 426 w 462"/>
                <a:gd name="T25" fmla="*/ 453 h 463"/>
                <a:gd name="T26" fmla="*/ 407 w 462"/>
                <a:gd name="T27" fmla="*/ 460 h 463"/>
                <a:gd name="T28" fmla="*/ 387 w 462"/>
                <a:gd name="T29" fmla="*/ 463 h 463"/>
                <a:gd name="T30" fmla="*/ 75 w 462"/>
                <a:gd name="T31" fmla="*/ 463 h 463"/>
                <a:gd name="T32" fmla="*/ 56 w 462"/>
                <a:gd name="T33" fmla="*/ 460 h 463"/>
                <a:gd name="T34" fmla="*/ 37 w 462"/>
                <a:gd name="T35" fmla="*/ 453 h 463"/>
                <a:gd name="T36" fmla="*/ 22 w 462"/>
                <a:gd name="T37" fmla="*/ 440 h 463"/>
                <a:gd name="T38" fmla="*/ 10 w 462"/>
                <a:gd name="T39" fmla="*/ 426 h 463"/>
                <a:gd name="T40" fmla="*/ 3 w 462"/>
                <a:gd name="T41" fmla="*/ 408 h 463"/>
                <a:gd name="T42" fmla="*/ 0 w 462"/>
                <a:gd name="T43" fmla="*/ 387 h 463"/>
                <a:gd name="T44" fmla="*/ 0 w 462"/>
                <a:gd name="T45" fmla="*/ 75 h 463"/>
                <a:gd name="T46" fmla="*/ 3 w 462"/>
                <a:gd name="T47" fmla="*/ 56 h 463"/>
                <a:gd name="T48" fmla="*/ 10 w 462"/>
                <a:gd name="T49" fmla="*/ 37 h 463"/>
                <a:gd name="T50" fmla="*/ 22 w 462"/>
                <a:gd name="T51" fmla="*/ 22 h 463"/>
                <a:gd name="T52" fmla="*/ 37 w 462"/>
                <a:gd name="T53" fmla="*/ 10 h 463"/>
                <a:gd name="T54" fmla="*/ 56 w 462"/>
                <a:gd name="T55" fmla="*/ 3 h 463"/>
                <a:gd name="T56" fmla="*/ 75 w 462"/>
                <a:gd name="T57" fmla="*/ 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2" h="463">
                  <a:moveTo>
                    <a:pt x="75" y="0"/>
                  </a:moveTo>
                  <a:lnTo>
                    <a:pt x="387" y="0"/>
                  </a:lnTo>
                  <a:lnTo>
                    <a:pt x="407" y="3"/>
                  </a:lnTo>
                  <a:lnTo>
                    <a:pt x="426" y="10"/>
                  </a:lnTo>
                  <a:lnTo>
                    <a:pt x="440" y="22"/>
                  </a:lnTo>
                  <a:lnTo>
                    <a:pt x="453" y="37"/>
                  </a:lnTo>
                  <a:lnTo>
                    <a:pt x="460" y="56"/>
                  </a:lnTo>
                  <a:lnTo>
                    <a:pt x="462" y="75"/>
                  </a:lnTo>
                  <a:lnTo>
                    <a:pt x="462" y="387"/>
                  </a:lnTo>
                  <a:lnTo>
                    <a:pt x="460" y="408"/>
                  </a:lnTo>
                  <a:lnTo>
                    <a:pt x="453" y="426"/>
                  </a:lnTo>
                  <a:lnTo>
                    <a:pt x="440" y="440"/>
                  </a:lnTo>
                  <a:lnTo>
                    <a:pt x="426" y="453"/>
                  </a:lnTo>
                  <a:lnTo>
                    <a:pt x="407" y="460"/>
                  </a:lnTo>
                  <a:lnTo>
                    <a:pt x="387" y="463"/>
                  </a:lnTo>
                  <a:lnTo>
                    <a:pt x="75" y="463"/>
                  </a:lnTo>
                  <a:lnTo>
                    <a:pt x="56" y="460"/>
                  </a:lnTo>
                  <a:lnTo>
                    <a:pt x="37" y="453"/>
                  </a:lnTo>
                  <a:lnTo>
                    <a:pt x="22" y="440"/>
                  </a:lnTo>
                  <a:lnTo>
                    <a:pt x="10" y="426"/>
                  </a:lnTo>
                  <a:lnTo>
                    <a:pt x="3" y="408"/>
                  </a:lnTo>
                  <a:lnTo>
                    <a:pt x="0" y="387"/>
                  </a:lnTo>
                  <a:lnTo>
                    <a:pt x="0" y="75"/>
                  </a:lnTo>
                  <a:lnTo>
                    <a:pt x="3" y="56"/>
                  </a:lnTo>
                  <a:lnTo>
                    <a:pt x="10" y="37"/>
                  </a:lnTo>
                  <a:lnTo>
                    <a:pt x="22" y="22"/>
                  </a:lnTo>
                  <a:lnTo>
                    <a:pt x="37" y="10"/>
                  </a:lnTo>
                  <a:lnTo>
                    <a:pt x="56" y="3"/>
                  </a:lnTo>
                  <a:lnTo>
                    <a:pt x="7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p>
              <a:endParaRPr lang="en-US" sz="1799"/>
            </a:p>
          </p:txBody>
        </p:sp>
        <p:sp>
          <p:nvSpPr>
            <p:cNvPr id="91" name="Freeform 22"/>
            <p:cNvSpPr>
              <a:spLocks/>
            </p:cNvSpPr>
            <p:nvPr/>
          </p:nvSpPr>
          <p:spPr bwMode="auto">
            <a:xfrm>
              <a:off x="1975" y="2523"/>
              <a:ext cx="42" cy="43"/>
            </a:xfrm>
            <a:custGeom>
              <a:avLst/>
              <a:gdLst>
                <a:gd name="T0" fmla="*/ 75 w 462"/>
                <a:gd name="T1" fmla="*/ 0 h 463"/>
                <a:gd name="T2" fmla="*/ 387 w 462"/>
                <a:gd name="T3" fmla="*/ 0 h 463"/>
                <a:gd name="T4" fmla="*/ 407 w 462"/>
                <a:gd name="T5" fmla="*/ 3 h 463"/>
                <a:gd name="T6" fmla="*/ 426 w 462"/>
                <a:gd name="T7" fmla="*/ 11 h 463"/>
                <a:gd name="T8" fmla="*/ 440 w 462"/>
                <a:gd name="T9" fmla="*/ 22 h 463"/>
                <a:gd name="T10" fmla="*/ 453 w 462"/>
                <a:gd name="T11" fmla="*/ 38 h 463"/>
                <a:gd name="T12" fmla="*/ 460 w 462"/>
                <a:gd name="T13" fmla="*/ 55 h 463"/>
                <a:gd name="T14" fmla="*/ 462 w 462"/>
                <a:gd name="T15" fmla="*/ 76 h 463"/>
                <a:gd name="T16" fmla="*/ 462 w 462"/>
                <a:gd name="T17" fmla="*/ 388 h 463"/>
                <a:gd name="T18" fmla="*/ 460 w 462"/>
                <a:gd name="T19" fmla="*/ 408 h 463"/>
                <a:gd name="T20" fmla="*/ 452 w 462"/>
                <a:gd name="T21" fmla="*/ 425 h 463"/>
                <a:gd name="T22" fmla="*/ 440 w 462"/>
                <a:gd name="T23" fmla="*/ 441 h 463"/>
                <a:gd name="T24" fmla="*/ 426 w 462"/>
                <a:gd name="T25" fmla="*/ 453 h 463"/>
                <a:gd name="T26" fmla="*/ 407 w 462"/>
                <a:gd name="T27" fmla="*/ 461 h 463"/>
                <a:gd name="T28" fmla="*/ 387 w 462"/>
                <a:gd name="T29" fmla="*/ 463 h 463"/>
                <a:gd name="T30" fmla="*/ 75 w 462"/>
                <a:gd name="T31" fmla="*/ 463 h 463"/>
                <a:gd name="T32" fmla="*/ 56 w 462"/>
                <a:gd name="T33" fmla="*/ 461 h 463"/>
                <a:gd name="T34" fmla="*/ 38 w 462"/>
                <a:gd name="T35" fmla="*/ 453 h 463"/>
                <a:gd name="T36" fmla="*/ 22 w 462"/>
                <a:gd name="T37" fmla="*/ 441 h 463"/>
                <a:gd name="T38" fmla="*/ 11 w 462"/>
                <a:gd name="T39" fmla="*/ 425 h 463"/>
                <a:gd name="T40" fmla="*/ 3 w 462"/>
                <a:gd name="T41" fmla="*/ 408 h 463"/>
                <a:gd name="T42" fmla="*/ 0 w 462"/>
                <a:gd name="T43" fmla="*/ 388 h 463"/>
                <a:gd name="T44" fmla="*/ 0 w 462"/>
                <a:gd name="T45" fmla="*/ 76 h 463"/>
                <a:gd name="T46" fmla="*/ 3 w 462"/>
                <a:gd name="T47" fmla="*/ 55 h 463"/>
                <a:gd name="T48" fmla="*/ 11 w 462"/>
                <a:gd name="T49" fmla="*/ 38 h 463"/>
                <a:gd name="T50" fmla="*/ 22 w 462"/>
                <a:gd name="T51" fmla="*/ 22 h 463"/>
                <a:gd name="T52" fmla="*/ 37 w 462"/>
                <a:gd name="T53" fmla="*/ 11 h 463"/>
                <a:gd name="T54" fmla="*/ 56 w 462"/>
                <a:gd name="T55" fmla="*/ 3 h 463"/>
                <a:gd name="T56" fmla="*/ 75 w 462"/>
                <a:gd name="T57" fmla="*/ 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2" h="463">
                  <a:moveTo>
                    <a:pt x="75" y="0"/>
                  </a:moveTo>
                  <a:lnTo>
                    <a:pt x="387" y="0"/>
                  </a:lnTo>
                  <a:lnTo>
                    <a:pt x="407" y="3"/>
                  </a:lnTo>
                  <a:lnTo>
                    <a:pt x="426" y="11"/>
                  </a:lnTo>
                  <a:lnTo>
                    <a:pt x="440" y="22"/>
                  </a:lnTo>
                  <a:lnTo>
                    <a:pt x="453" y="38"/>
                  </a:lnTo>
                  <a:lnTo>
                    <a:pt x="460" y="55"/>
                  </a:lnTo>
                  <a:lnTo>
                    <a:pt x="462" y="76"/>
                  </a:lnTo>
                  <a:lnTo>
                    <a:pt x="462" y="388"/>
                  </a:lnTo>
                  <a:lnTo>
                    <a:pt x="460" y="408"/>
                  </a:lnTo>
                  <a:lnTo>
                    <a:pt x="452" y="425"/>
                  </a:lnTo>
                  <a:lnTo>
                    <a:pt x="440" y="441"/>
                  </a:lnTo>
                  <a:lnTo>
                    <a:pt x="426" y="453"/>
                  </a:lnTo>
                  <a:lnTo>
                    <a:pt x="407" y="461"/>
                  </a:lnTo>
                  <a:lnTo>
                    <a:pt x="387" y="463"/>
                  </a:lnTo>
                  <a:lnTo>
                    <a:pt x="75" y="463"/>
                  </a:lnTo>
                  <a:lnTo>
                    <a:pt x="56" y="461"/>
                  </a:lnTo>
                  <a:lnTo>
                    <a:pt x="38" y="453"/>
                  </a:lnTo>
                  <a:lnTo>
                    <a:pt x="22" y="441"/>
                  </a:lnTo>
                  <a:lnTo>
                    <a:pt x="11" y="425"/>
                  </a:lnTo>
                  <a:lnTo>
                    <a:pt x="3" y="408"/>
                  </a:lnTo>
                  <a:lnTo>
                    <a:pt x="0" y="388"/>
                  </a:lnTo>
                  <a:lnTo>
                    <a:pt x="0" y="76"/>
                  </a:lnTo>
                  <a:lnTo>
                    <a:pt x="3" y="55"/>
                  </a:lnTo>
                  <a:lnTo>
                    <a:pt x="11" y="38"/>
                  </a:lnTo>
                  <a:lnTo>
                    <a:pt x="22" y="22"/>
                  </a:lnTo>
                  <a:lnTo>
                    <a:pt x="37" y="11"/>
                  </a:lnTo>
                  <a:lnTo>
                    <a:pt x="56" y="3"/>
                  </a:lnTo>
                  <a:lnTo>
                    <a:pt x="7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p>
              <a:endParaRPr lang="en-US" sz="1799"/>
            </a:p>
          </p:txBody>
        </p:sp>
        <p:sp>
          <p:nvSpPr>
            <p:cNvPr id="92" name="Freeform 23"/>
            <p:cNvSpPr>
              <a:spLocks/>
            </p:cNvSpPr>
            <p:nvPr/>
          </p:nvSpPr>
          <p:spPr bwMode="auto">
            <a:xfrm>
              <a:off x="2029" y="2523"/>
              <a:ext cx="42" cy="43"/>
            </a:xfrm>
            <a:custGeom>
              <a:avLst/>
              <a:gdLst>
                <a:gd name="T0" fmla="*/ 75 w 462"/>
                <a:gd name="T1" fmla="*/ 0 h 463"/>
                <a:gd name="T2" fmla="*/ 387 w 462"/>
                <a:gd name="T3" fmla="*/ 0 h 463"/>
                <a:gd name="T4" fmla="*/ 407 w 462"/>
                <a:gd name="T5" fmla="*/ 3 h 463"/>
                <a:gd name="T6" fmla="*/ 426 w 462"/>
                <a:gd name="T7" fmla="*/ 11 h 463"/>
                <a:gd name="T8" fmla="*/ 440 w 462"/>
                <a:gd name="T9" fmla="*/ 22 h 463"/>
                <a:gd name="T10" fmla="*/ 453 w 462"/>
                <a:gd name="T11" fmla="*/ 38 h 463"/>
                <a:gd name="T12" fmla="*/ 460 w 462"/>
                <a:gd name="T13" fmla="*/ 55 h 463"/>
                <a:gd name="T14" fmla="*/ 462 w 462"/>
                <a:gd name="T15" fmla="*/ 76 h 463"/>
                <a:gd name="T16" fmla="*/ 462 w 462"/>
                <a:gd name="T17" fmla="*/ 388 h 463"/>
                <a:gd name="T18" fmla="*/ 460 w 462"/>
                <a:gd name="T19" fmla="*/ 408 h 463"/>
                <a:gd name="T20" fmla="*/ 453 w 462"/>
                <a:gd name="T21" fmla="*/ 425 h 463"/>
                <a:gd name="T22" fmla="*/ 440 w 462"/>
                <a:gd name="T23" fmla="*/ 441 h 463"/>
                <a:gd name="T24" fmla="*/ 426 w 462"/>
                <a:gd name="T25" fmla="*/ 453 h 463"/>
                <a:gd name="T26" fmla="*/ 407 w 462"/>
                <a:gd name="T27" fmla="*/ 461 h 463"/>
                <a:gd name="T28" fmla="*/ 387 w 462"/>
                <a:gd name="T29" fmla="*/ 463 h 463"/>
                <a:gd name="T30" fmla="*/ 75 w 462"/>
                <a:gd name="T31" fmla="*/ 463 h 463"/>
                <a:gd name="T32" fmla="*/ 56 w 462"/>
                <a:gd name="T33" fmla="*/ 461 h 463"/>
                <a:gd name="T34" fmla="*/ 37 w 462"/>
                <a:gd name="T35" fmla="*/ 453 h 463"/>
                <a:gd name="T36" fmla="*/ 22 w 462"/>
                <a:gd name="T37" fmla="*/ 441 h 463"/>
                <a:gd name="T38" fmla="*/ 10 w 462"/>
                <a:gd name="T39" fmla="*/ 425 h 463"/>
                <a:gd name="T40" fmla="*/ 3 w 462"/>
                <a:gd name="T41" fmla="*/ 408 h 463"/>
                <a:gd name="T42" fmla="*/ 0 w 462"/>
                <a:gd name="T43" fmla="*/ 388 h 463"/>
                <a:gd name="T44" fmla="*/ 0 w 462"/>
                <a:gd name="T45" fmla="*/ 76 h 463"/>
                <a:gd name="T46" fmla="*/ 3 w 462"/>
                <a:gd name="T47" fmla="*/ 55 h 463"/>
                <a:gd name="T48" fmla="*/ 10 w 462"/>
                <a:gd name="T49" fmla="*/ 38 h 463"/>
                <a:gd name="T50" fmla="*/ 22 w 462"/>
                <a:gd name="T51" fmla="*/ 22 h 463"/>
                <a:gd name="T52" fmla="*/ 37 w 462"/>
                <a:gd name="T53" fmla="*/ 11 h 463"/>
                <a:gd name="T54" fmla="*/ 56 w 462"/>
                <a:gd name="T55" fmla="*/ 3 h 463"/>
                <a:gd name="T56" fmla="*/ 75 w 462"/>
                <a:gd name="T57" fmla="*/ 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2" h="463">
                  <a:moveTo>
                    <a:pt x="75" y="0"/>
                  </a:moveTo>
                  <a:lnTo>
                    <a:pt x="387" y="0"/>
                  </a:lnTo>
                  <a:lnTo>
                    <a:pt x="407" y="3"/>
                  </a:lnTo>
                  <a:lnTo>
                    <a:pt x="426" y="11"/>
                  </a:lnTo>
                  <a:lnTo>
                    <a:pt x="440" y="22"/>
                  </a:lnTo>
                  <a:lnTo>
                    <a:pt x="453" y="38"/>
                  </a:lnTo>
                  <a:lnTo>
                    <a:pt x="460" y="55"/>
                  </a:lnTo>
                  <a:lnTo>
                    <a:pt x="462" y="76"/>
                  </a:lnTo>
                  <a:lnTo>
                    <a:pt x="462" y="388"/>
                  </a:lnTo>
                  <a:lnTo>
                    <a:pt x="460" y="408"/>
                  </a:lnTo>
                  <a:lnTo>
                    <a:pt x="453" y="425"/>
                  </a:lnTo>
                  <a:lnTo>
                    <a:pt x="440" y="441"/>
                  </a:lnTo>
                  <a:lnTo>
                    <a:pt x="426" y="453"/>
                  </a:lnTo>
                  <a:lnTo>
                    <a:pt x="407" y="461"/>
                  </a:lnTo>
                  <a:lnTo>
                    <a:pt x="387" y="463"/>
                  </a:lnTo>
                  <a:lnTo>
                    <a:pt x="75" y="463"/>
                  </a:lnTo>
                  <a:lnTo>
                    <a:pt x="56" y="461"/>
                  </a:lnTo>
                  <a:lnTo>
                    <a:pt x="37" y="453"/>
                  </a:lnTo>
                  <a:lnTo>
                    <a:pt x="22" y="441"/>
                  </a:lnTo>
                  <a:lnTo>
                    <a:pt x="10" y="425"/>
                  </a:lnTo>
                  <a:lnTo>
                    <a:pt x="3" y="408"/>
                  </a:lnTo>
                  <a:lnTo>
                    <a:pt x="0" y="388"/>
                  </a:lnTo>
                  <a:lnTo>
                    <a:pt x="0" y="76"/>
                  </a:lnTo>
                  <a:lnTo>
                    <a:pt x="3" y="55"/>
                  </a:lnTo>
                  <a:lnTo>
                    <a:pt x="10" y="38"/>
                  </a:lnTo>
                  <a:lnTo>
                    <a:pt x="22" y="22"/>
                  </a:lnTo>
                  <a:lnTo>
                    <a:pt x="37" y="11"/>
                  </a:lnTo>
                  <a:lnTo>
                    <a:pt x="56" y="3"/>
                  </a:lnTo>
                  <a:lnTo>
                    <a:pt x="75"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p>
              <a:endParaRPr lang="en-US" sz="1799"/>
            </a:p>
          </p:txBody>
        </p:sp>
        <p:sp>
          <p:nvSpPr>
            <p:cNvPr id="93" name="Freeform 24"/>
            <p:cNvSpPr>
              <a:spLocks/>
            </p:cNvSpPr>
            <p:nvPr/>
          </p:nvSpPr>
          <p:spPr bwMode="auto">
            <a:xfrm>
              <a:off x="2083" y="2468"/>
              <a:ext cx="42" cy="98"/>
            </a:xfrm>
            <a:custGeom>
              <a:avLst/>
              <a:gdLst>
                <a:gd name="T0" fmla="*/ 75 w 462"/>
                <a:gd name="T1" fmla="*/ 0 h 1076"/>
                <a:gd name="T2" fmla="*/ 387 w 462"/>
                <a:gd name="T3" fmla="*/ 0 h 1076"/>
                <a:gd name="T4" fmla="*/ 407 w 462"/>
                <a:gd name="T5" fmla="*/ 3 h 1076"/>
                <a:gd name="T6" fmla="*/ 426 w 462"/>
                <a:gd name="T7" fmla="*/ 10 h 1076"/>
                <a:gd name="T8" fmla="*/ 440 w 462"/>
                <a:gd name="T9" fmla="*/ 22 h 1076"/>
                <a:gd name="T10" fmla="*/ 452 w 462"/>
                <a:gd name="T11" fmla="*/ 37 h 1076"/>
                <a:gd name="T12" fmla="*/ 460 w 462"/>
                <a:gd name="T13" fmla="*/ 56 h 1076"/>
                <a:gd name="T14" fmla="*/ 462 w 462"/>
                <a:gd name="T15" fmla="*/ 75 h 1076"/>
                <a:gd name="T16" fmla="*/ 462 w 462"/>
                <a:gd name="T17" fmla="*/ 1001 h 1076"/>
                <a:gd name="T18" fmla="*/ 460 w 462"/>
                <a:gd name="T19" fmla="*/ 1021 h 1076"/>
                <a:gd name="T20" fmla="*/ 452 w 462"/>
                <a:gd name="T21" fmla="*/ 1038 h 1076"/>
                <a:gd name="T22" fmla="*/ 440 w 462"/>
                <a:gd name="T23" fmla="*/ 1054 h 1076"/>
                <a:gd name="T24" fmla="*/ 426 w 462"/>
                <a:gd name="T25" fmla="*/ 1066 h 1076"/>
                <a:gd name="T26" fmla="*/ 407 w 462"/>
                <a:gd name="T27" fmla="*/ 1074 h 1076"/>
                <a:gd name="T28" fmla="*/ 387 w 462"/>
                <a:gd name="T29" fmla="*/ 1076 h 1076"/>
                <a:gd name="T30" fmla="*/ 75 w 462"/>
                <a:gd name="T31" fmla="*/ 1076 h 1076"/>
                <a:gd name="T32" fmla="*/ 56 w 462"/>
                <a:gd name="T33" fmla="*/ 1074 h 1076"/>
                <a:gd name="T34" fmla="*/ 37 w 462"/>
                <a:gd name="T35" fmla="*/ 1066 h 1076"/>
                <a:gd name="T36" fmla="*/ 22 w 462"/>
                <a:gd name="T37" fmla="*/ 1054 h 1076"/>
                <a:gd name="T38" fmla="*/ 11 w 462"/>
                <a:gd name="T39" fmla="*/ 1038 h 1076"/>
                <a:gd name="T40" fmla="*/ 3 w 462"/>
                <a:gd name="T41" fmla="*/ 1021 h 1076"/>
                <a:gd name="T42" fmla="*/ 0 w 462"/>
                <a:gd name="T43" fmla="*/ 1001 h 1076"/>
                <a:gd name="T44" fmla="*/ 0 w 462"/>
                <a:gd name="T45" fmla="*/ 75 h 1076"/>
                <a:gd name="T46" fmla="*/ 3 w 462"/>
                <a:gd name="T47" fmla="*/ 56 h 1076"/>
                <a:gd name="T48" fmla="*/ 11 w 462"/>
                <a:gd name="T49" fmla="*/ 37 h 1076"/>
                <a:gd name="T50" fmla="*/ 22 w 462"/>
                <a:gd name="T51" fmla="*/ 22 h 1076"/>
                <a:gd name="T52" fmla="*/ 37 w 462"/>
                <a:gd name="T53" fmla="*/ 10 h 1076"/>
                <a:gd name="T54" fmla="*/ 56 w 462"/>
                <a:gd name="T55" fmla="*/ 3 h 1076"/>
                <a:gd name="T56" fmla="*/ 75 w 462"/>
                <a:gd name="T57" fmla="*/ 0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2" h="1076">
                  <a:moveTo>
                    <a:pt x="75" y="0"/>
                  </a:moveTo>
                  <a:lnTo>
                    <a:pt x="387" y="0"/>
                  </a:lnTo>
                  <a:lnTo>
                    <a:pt x="407" y="3"/>
                  </a:lnTo>
                  <a:lnTo>
                    <a:pt x="426" y="10"/>
                  </a:lnTo>
                  <a:lnTo>
                    <a:pt x="440" y="22"/>
                  </a:lnTo>
                  <a:lnTo>
                    <a:pt x="452" y="37"/>
                  </a:lnTo>
                  <a:lnTo>
                    <a:pt x="460" y="56"/>
                  </a:lnTo>
                  <a:lnTo>
                    <a:pt x="462" y="75"/>
                  </a:lnTo>
                  <a:lnTo>
                    <a:pt x="462" y="1001"/>
                  </a:lnTo>
                  <a:lnTo>
                    <a:pt x="460" y="1021"/>
                  </a:lnTo>
                  <a:lnTo>
                    <a:pt x="452" y="1038"/>
                  </a:lnTo>
                  <a:lnTo>
                    <a:pt x="440" y="1054"/>
                  </a:lnTo>
                  <a:lnTo>
                    <a:pt x="426" y="1066"/>
                  </a:lnTo>
                  <a:lnTo>
                    <a:pt x="407" y="1074"/>
                  </a:lnTo>
                  <a:lnTo>
                    <a:pt x="387" y="1076"/>
                  </a:lnTo>
                  <a:lnTo>
                    <a:pt x="75" y="1076"/>
                  </a:lnTo>
                  <a:lnTo>
                    <a:pt x="56" y="1074"/>
                  </a:lnTo>
                  <a:lnTo>
                    <a:pt x="37" y="1066"/>
                  </a:lnTo>
                  <a:lnTo>
                    <a:pt x="22" y="1054"/>
                  </a:lnTo>
                  <a:lnTo>
                    <a:pt x="11" y="1038"/>
                  </a:lnTo>
                  <a:lnTo>
                    <a:pt x="3" y="1021"/>
                  </a:lnTo>
                  <a:lnTo>
                    <a:pt x="0" y="1001"/>
                  </a:lnTo>
                  <a:lnTo>
                    <a:pt x="0" y="75"/>
                  </a:lnTo>
                  <a:lnTo>
                    <a:pt x="3" y="56"/>
                  </a:lnTo>
                  <a:lnTo>
                    <a:pt x="11" y="37"/>
                  </a:lnTo>
                  <a:lnTo>
                    <a:pt x="22" y="22"/>
                  </a:lnTo>
                  <a:lnTo>
                    <a:pt x="37" y="10"/>
                  </a:lnTo>
                  <a:lnTo>
                    <a:pt x="56" y="3"/>
                  </a:lnTo>
                  <a:lnTo>
                    <a:pt x="75" y="0"/>
                  </a:lnTo>
                  <a:close/>
                </a:path>
              </a:pathLst>
            </a:custGeom>
            <a:solidFill>
              <a:schemeClr val="accent2"/>
            </a:solidFill>
            <a:ln w="0">
              <a:noFill/>
              <a:prstDash val="solid"/>
              <a:round/>
              <a:headEnd/>
              <a:tailEnd/>
            </a:ln>
          </p:spPr>
          <p:txBody>
            <a:bodyPr vert="horz" wrap="square" lIns="91392" tIns="45696" rIns="91392" bIns="45696" numCol="1" anchor="t" anchorCtr="0" compatLnSpc="1">
              <a:prstTxWarp prst="textNoShape">
                <a:avLst/>
              </a:prstTxWarp>
            </a:bodyPr>
            <a:lstStyle/>
            <a:p>
              <a:endParaRPr lang="en-US" sz="1799"/>
            </a:p>
          </p:txBody>
        </p:sp>
      </p:grpSp>
      <p:grpSp>
        <p:nvGrpSpPr>
          <p:cNvPr id="94" name="Group 27"/>
          <p:cNvGrpSpPr>
            <a:grpSpLocks noChangeAspect="1"/>
          </p:cNvGrpSpPr>
          <p:nvPr/>
        </p:nvGrpSpPr>
        <p:grpSpPr bwMode="auto">
          <a:xfrm>
            <a:off x="552164" y="3663824"/>
            <a:ext cx="461723" cy="460135"/>
            <a:chOff x="348" y="2308"/>
            <a:chExt cx="291" cy="290"/>
          </a:xfrm>
          <a:solidFill>
            <a:schemeClr val="accent1"/>
          </a:solidFill>
        </p:grpSpPr>
        <p:sp>
          <p:nvSpPr>
            <p:cNvPr id="1025" name="Freeform 29"/>
            <p:cNvSpPr>
              <a:spLocks noEditPoints="1"/>
            </p:cNvSpPr>
            <p:nvPr/>
          </p:nvSpPr>
          <p:spPr bwMode="auto">
            <a:xfrm>
              <a:off x="348" y="2308"/>
              <a:ext cx="218" cy="290"/>
            </a:xfrm>
            <a:custGeom>
              <a:avLst/>
              <a:gdLst>
                <a:gd name="T0" fmla="*/ 1280 w 2615"/>
                <a:gd name="T1" fmla="*/ 3047 h 3479"/>
                <a:gd name="T2" fmla="*/ 1231 w 2615"/>
                <a:gd name="T3" fmla="*/ 3067 h 3479"/>
                <a:gd name="T4" fmla="*/ 1194 w 2615"/>
                <a:gd name="T5" fmla="*/ 3104 h 3479"/>
                <a:gd name="T6" fmla="*/ 1172 w 2615"/>
                <a:gd name="T7" fmla="*/ 3154 h 3479"/>
                <a:gd name="T8" fmla="*/ 1172 w 2615"/>
                <a:gd name="T9" fmla="*/ 3209 h 3479"/>
                <a:gd name="T10" fmla="*/ 1194 w 2615"/>
                <a:gd name="T11" fmla="*/ 3258 h 3479"/>
                <a:gd name="T12" fmla="*/ 1231 w 2615"/>
                <a:gd name="T13" fmla="*/ 3295 h 3479"/>
                <a:gd name="T14" fmla="*/ 1280 w 2615"/>
                <a:gd name="T15" fmla="*/ 3316 h 3479"/>
                <a:gd name="T16" fmla="*/ 1336 w 2615"/>
                <a:gd name="T17" fmla="*/ 3316 h 3479"/>
                <a:gd name="T18" fmla="*/ 1385 w 2615"/>
                <a:gd name="T19" fmla="*/ 3295 h 3479"/>
                <a:gd name="T20" fmla="*/ 1422 w 2615"/>
                <a:gd name="T21" fmla="*/ 3258 h 3479"/>
                <a:gd name="T22" fmla="*/ 1443 w 2615"/>
                <a:gd name="T23" fmla="*/ 3209 h 3479"/>
                <a:gd name="T24" fmla="*/ 1443 w 2615"/>
                <a:gd name="T25" fmla="*/ 3154 h 3479"/>
                <a:gd name="T26" fmla="*/ 1422 w 2615"/>
                <a:gd name="T27" fmla="*/ 3104 h 3479"/>
                <a:gd name="T28" fmla="*/ 1385 w 2615"/>
                <a:gd name="T29" fmla="*/ 3067 h 3479"/>
                <a:gd name="T30" fmla="*/ 1336 w 2615"/>
                <a:gd name="T31" fmla="*/ 3047 h 3479"/>
                <a:gd name="T32" fmla="*/ 219 w 2615"/>
                <a:gd name="T33" fmla="*/ 0 h 3479"/>
                <a:gd name="T34" fmla="*/ 2432 w 2615"/>
                <a:gd name="T35" fmla="*/ 2 h 3479"/>
                <a:gd name="T36" fmla="*/ 2497 w 2615"/>
                <a:gd name="T37" fmla="*/ 25 h 3479"/>
                <a:gd name="T38" fmla="*/ 2551 w 2615"/>
                <a:gd name="T39" fmla="*/ 64 h 3479"/>
                <a:gd name="T40" fmla="*/ 2591 w 2615"/>
                <a:gd name="T41" fmla="*/ 118 h 3479"/>
                <a:gd name="T42" fmla="*/ 2612 w 2615"/>
                <a:gd name="T43" fmla="*/ 182 h 3479"/>
                <a:gd name="T44" fmla="*/ 2615 w 2615"/>
                <a:gd name="T45" fmla="*/ 696 h 3479"/>
                <a:gd name="T46" fmla="*/ 2283 w 2615"/>
                <a:gd name="T47" fmla="*/ 369 h 3479"/>
                <a:gd name="T48" fmla="*/ 2275 w 2615"/>
                <a:gd name="T49" fmla="*/ 341 h 3479"/>
                <a:gd name="T50" fmla="*/ 2253 w 2615"/>
                <a:gd name="T51" fmla="*/ 325 h 3479"/>
                <a:gd name="T52" fmla="*/ 378 w 2615"/>
                <a:gd name="T53" fmla="*/ 323 h 3479"/>
                <a:gd name="T54" fmla="*/ 350 w 2615"/>
                <a:gd name="T55" fmla="*/ 332 h 3479"/>
                <a:gd name="T56" fmla="*/ 334 w 2615"/>
                <a:gd name="T57" fmla="*/ 354 h 3479"/>
                <a:gd name="T58" fmla="*/ 332 w 2615"/>
                <a:gd name="T59" fmla="*/ 2839 h 3479"/>
                <a:gd name="T60" fmla="*/ 341 w 2615"/>
                <a:gd name="T61" fmla="*/ 2867 h 3479"/>
                <a:gd name="T62" fmla="*/ 363 w 2615"/>
                <a:gd name="T63" fmla="*/ 2883 h 3479"/>
                <a:gd name="T64" fmla="*/ 1682 w 2615"/>
                <a:gd name="T65" fmla="*/ 2885 h 3479"/>
                <a:gd name="T66" fmla="*/ 1684 w 2615"/>
                <a:gd name="T67" fmla="*/ 3322 h 3479"/>
                <a:gd name="T68" fmla="*/ 1701 w 2615"/>
                <a:gd name="T69" fmla="*/ 3403 h 3479"/>
                <a:gd name="T70" fmla="*/ 1733 w 2615"/>
                <a:gd name="T71" fmla="*/ 3479 h 3479"/>
                <a:gd name="T72" fmla="*/ 184 w 2615"/>
                <a:gd name="T73" fmla="*/ 3475 h 3479"/>
                <a:gd name="T74" fmla="*/ 118 w 2615"/>
                <a:gd name="T75" fmla="*/ 3454 h 3479"/>
                <a:gd name="T76" fmla="*/ 64 w 2615"/>
                <a:gd name="T77" fmla="*/ 3414 h 3479"/>
                <a:gd name="T78" fmla="*/ 24 w 2615"/>
                <a:gd name="T79" fmla="*/ 3360 h 3479"/>
                <a:gd name="T80" fmla="*/ 3 w 2615"/>
                <a:gd name="T81" fmla="*/ 3295 h 3479"/>
                <a:gd name="T82" fmla="*/ 0 w 2615"/>
                <a:gd name="T83" fmla="*/ 218 h 3479"/>
                <a:gd name="T84" fmla="*/ 12 w 2615"/>
                <a:gd name="T85" fmla="*/ 150 h 3479"/>
                <a:gd name="T86" fmla="*/ 42 w 2615"/>
                <a:gd name="T87" fmla="*/ 89 h 3479"/>
                <a:gd name="T88" fmla="*/ 89 w 2615"/>
                <a:gd name="T89" fmla="*/ 43 h 3479"/>
                <a:gd name="T90" fmla="*/ 150 w 2615"/>
                <a:gd name="T91" fmla="*/ 11 h 3479"/>
                <a:gd name="T92" fmla="*/ 219 w 2615"/>
                <a:gd name="T93" fmla="*/ 0 h 3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15" h="3479">
                  <a:moveTo>
                    <a:pt x="1307" y="3043"/>
                  </a:moveTo>
                  <a:lnTo>
                    <a:pt x="1280" y="3047"/>
                  </a:lnTo>
                  <a:lnTo>
                    <a:pt x="1254" y="3054"/>
                  </a:lnTo>
                  <a:lnTo>
                    <a:pt x="1231" y="3067"/>
                  </a:lnTo>
                  <a:lnTo>
                    <a:pt x="1210" y="3084"/>
                  </a:lnTo>
                  <a:lnTo>
                    <a:pt x="1194" y="3104"/>
                  </a:lnTo>
                  <a:lnTo>
                    <a:pt x="1181" y="3127"/>
                  </a:lnTo>
                  <a:lnTo>
                    <a:pt x="1172" y="3154"/>
                  </a:lnTo>
                  <a:lnTo>
                    <a:pt x="1169" y="3181"/>
                  </a:lnTo>
                  <a:lnTo>
                    <a:pt x="1172" y="3209"/>
                  </a:lnTo>
                  <a:lnTo>
                    <a:pt x="1181" y="3235"/>
                  </a:lnTo>
                  <a:lnTo>
                    <a:pt x="1194" y="3258"/>
                  </a:lnTo>
                  <a:lnTo>
                    <a:pt x="1210" y="3278"/>
                  </a:lnTo>
                  <a:lnTo>
                    <a:pt x="1231" y="3295"/>
                  </a:lnTo>
                  <a:lnTo>
                    <a:pt x="1254" y="3308"/>
                  </a:lnTo>
                  <a:lnTo>
                    <a:pt x="1280" y="3316"/>
                  </a:lnTo>
                  <a:lnTo>
                    <a:pt x="1307" y="3319"/>
                  </a:lnTo>
                  <a:lnTo>
                    <a:pt x="1336" y="3316"/>
                  </a:lnTo>
                  <a:lnTo>
                    <a:pt x="1361" y="3308"/>
                  </a:lnTo>
                  <a:lnTo>
                    <a:pt x="1385" y="3295"/>
                  </a:lnTo>
                  <a:lnTo>
                    <a:pt x="1405" y="3278"/>
                  </a:lnTo>
                  <a:lnTo>
                    <a:pt x="1422" y="3258"/>
                  </a:lnTo>
                  <a:lnTo>
                    <a:pt x="1435" y="3235"/>
                  </a:lnTo>
                  <a:lnTo>
                    <a:pt x="1443" y="3209"/>
                  </a:lnTo>
                  <a:lnTo>
                    <a:pt x="1445" y="3181"/>
                  </a:lnTo>
                  <a:lnTo>
                    <a:pt x="1443" y="3154"/>
                  </a:lnTo>
                  <a:lnTo>
                    <a:pt x="1435" y="3127"/>
                  </a:lnTo>
                  <a:lnTo>
                    <a:pt x="1422" y="3104"/>
                  </a:lnTo>
                  <a:lnTo>
                    <a:pt x="1405" y="3084"/>
                  </a:lnTo>
                  <a:lnTo>
                    <a:pt x="1385" y="3067"/>
                  </a:lnTo>
                  <a:lnTo>
                    <a:pt x="1361" y="3054"/>
                  </a:lnTo>
                  <a:lnTo>
                    <a:pt x="1336" y="3047"/>
                  </a:lnTo>
                  <a:lnTo>
                    <a:pt x="1307" y="3043"/>
                  </a:lnTo>
                  <a:close/>
                  <a:moveTo>
                    <a:pt x="219" y="0"/>
                  </a:moveTo>
                  <a:lnTo>
                    <a:pt x="2397" y="0"/>
                  </a:lnTo>
                  <a:lnTo>
                    <a:pt x="2432" y="2"/>
                  </a:lnTo>
                  <a:lnTo>
                    <a:pt x="2466" y="11"/>
                  </a:lnTo>
                  <a:lnTo>
                    <a:pt x="2497" y="25"/>
                  </a:lnTo>
                  <a:lnTo>
                    <a:pt x="2525" y="43"/>
                  </a:lnTo>
                  <a:lnTo>
                    <a:pt x="2551" y="64"/>
                  </a:lnTo>
                  <a:lnTo>
                    <a:pt x="2573" y="89"/>
                  </a:lnTo>
                  <a:lnTo>
                    <a:pt x="2591" y="118"/>
                  </a:lnTo>
                  <a:lnTo>
                    <a:pt x="2604" y="150"/>
                  </a:lnTo>
                  <a:lnTo>
                    <a:pt x="2612" y="182"/>
                  </a:lnTo>
                  <a:lnTo>
                    <a:pt x="2615" y="218"/>
                  </a:lnTo>
                  <a:lnTo>
                    <a:pt x="2615" y="696"/>
                  </a:lnTo>
                  <a:lnTo>
                    <a:pt x="2283" y="696"/>
                  </a:lnTo>
                  <a:lnTo>
                    <a:pt x="2283" y="369"/>
                  </a:lnTo>
                  <a:lnTo>
                    <a:pt x="2281" y="354"/>
                  </a:lnTo>
                  <a:lnTo>
                    <a:pt x="2275" y="341"/>
                  </a:lnTo>
                  <a:lnTo>
                    <a:pt x="2264" y="332"/>
                  </a:lnTo>
                  <a:lnTo>
                    <a:pt x="2253" y="325"/>
                  </a:lnTo>
                  <a:lnTo>
                    <a:pt x="2238" y="323"/>
                  </a:lnTo>
                  <a:lnTo>
                    <a:pt x="378" y="323"/>
                  </a:lnTo>
                  <a:lnTo>
                    <a:pt x="363" y="325"/>
                  </a:lnTo>
                  <a:lnTo>
                    <a:pt x="350" y="332"/>
                  </a:lnTo>
                  <a:lnTo>
                    <a:pt x="341" y="341"/>
                  </a:lnTo>
                  <a:lnTo>
                    <a:pt x="334" y="354"/>
                  </a:lnTo>
                  <a:lnTo>
                    <a:pt x="332" y="369"/>
                  </a:lnTo>
                  <a:lnTo>
                    <a:pt x="332" y="2839"/>
                  </a:lnTo>
                  <a:lnTo>
                    <a:pt x="334" y="2854"/>
                  </a:lnTo>
                  <a:lnTo>
                    <a:pt x="341" y="2867"/>
                  </a:lnTo>
                  <a:lnTo>
                    <a:pt x="350" y="2876"/>
                  </a:lnTo>
                  <a:lnTo>
                    <a:pt x="363" y="2883"/>
                  </a:lnTo>
                  <a:lnTo>
                    <a:pt x="378" y="2885"/>
                  </a:lnTo>
                  <a:lnTo>
                    <a:pt x="1682" y="2885"/>
                  </a:lnTo>
                  <a:lnTo>
                    <a:pt x="1682" y="3280"/>
                  </a:lnTo>
                  <a:lnTo>
                    <a:pt x="1684" y="3322"/>
                  </a:lnTo>
                  <a:lnTo>
                    <a:pt x="1690" y="3363"/>
                  </a:lnTo>
                  <a:lnTo>
                    <a:pt x="1701" y="3403"/>
                  </a:lnTo>
                  <a:lnTo>
                    <a:pt x="1715" y="3441"/>
                  </a:lnTo>
                  <a:lnTo>
                    <a:pt x="1733" y="3479"/>
                  </a:lnTo>
                  <a:lnTo>
                    <a:pt x="219" y="3479"/>
                  </a:lnTo>
                  <a:lnTo>
                    <a:pt x="184" y="3475"/>
                  </a:lnTo>
                  <a:lnTo>
                    <a:pt x="150" y="3467"/>
                  </a:lnTo>
                  <a:lnTo>
                    <a:pt x="118" y="3454"/>
                  </a:lnTo>
                  <a:lnTo>
                    <a:pt x="89" y="3436"/>
                  </a:lnTo>
                  <a:lnTo>
                    <a:pt x="64" y="3414"/>
                  </a:lnTo>
                  <a:lnTo>
                    <a:pt x="42" y="3389"/>
                  </a:lnTo>
                  <a:lnTo>
                    <a:pt x="24" y="3360"/>
                  </a:lnTo>
                  <a:lnTo>
                    <a:pt x="12" y="3329"/>
                  </a:lnTo>
                  <a:lnTo>
                    <a:pt x="3" y="3295"/>
                  </a:lnTo>
                  <a:lnTo>
                    <a:pt x="0" y="3260"/>
                  </a:lnTo>
                  <a:lnTo>
                    <a:pt x="0" y="218"/>
                  </a:lnTo>
                  <a:lnTo>
                    <a:pt x="3" y="182"/>
                  </a:lnTo>
                  <a:lnTo>
                    <a:pt x="12" y="150"/>
                  </a:lnTo>
                  <a:lnTo>
                    <a:pt x="24" y="118"/>
                  </a:lnTo>
                  <a:lnTo>
                    <a:pt x="42" y="89"/>
                  </a:lnTo>
                  <a:lnTo>
                    <a:pt x="64" y="64"/>
                  </a:lnTo>
                  <a:lnTo>
                    <a:pt x="89" y="43"/>
                  </a:lnTo>
                  <a:lnTo>
                    <a:pt x="118" y="25"/>
                  </a:lnTo>
                  <a:lnTo>
                    <a:pt x="150" y="11"/>
                  </a:lnTo>
                  <a:lnTo>
                    <a:pt x="184" y="2"/>
                  </a:lnTo>
                  <a:lnTo>
                    <a:pt x="219" y="0"/>
                  </a:lnTo>
                  <a:close/>
                </a:path>
              </a:pathLst>
            </a:custGeom>
            <a:grpFill/>
            <a:ln w="0">
              <a:noFill/>
              <a:prstDash val="solid"/>
              <a:round/>
              <a:headEnd/>
              <a:tailEnd/>
            </a:ln>
          </p:spPr>
          <p:txBody>
            <a:bodyPr vert="horz" wrap="square" lIns="91392" tIns="45696" rIns="91392" bIns="45696" numCol="1" anchor="t" anchorCtr="0" compatLnSpc="1">
              <a:prstTxWarp prst="textNoShape">
                <a:avLst/>
              </a:prstTxWarp>
            </a:bodyPr>
            <a:lstStyle/>
            <a:p>
              <a:endParaRPr lang="en-US" sz="1799"/>
            </a:p>
          </p:txBody>
        </p:sp>
        <p:sp>
          <p:nvSpPr>
            <p:cNvPr id="1029" name="Freeform 30"/>
            <p:cNvSpPr>
              <a:spLocks noEditPoints="1"/>
            </p:cNvSpPr>
            <p:nvPr/>
          </p:nvSpPr>
          <p:spPr bwMode="auto">
            <a:xfrm>
              <a:off x="507" y="2386"/>
              <a:ext cx="132" cy="212"/>
            </a:xfrm>
            <a:custGeom>
              <a:avLst/>
              <a:gdLst>
                <a:gd name="T0" fmla="*/ 763 w 1577"/>
                <a:gd name="T1" fmla="*/ 2190 h 2551"/>
                <a:gd name="T2" fmla="*/ 717 w 1577"/>
                <a:gd name="T3" fmla="*/ 2209 h 2551"/>
                <a:gd name="T4" fmla="*/ 683 w 1577"/>
                <a:gd name="T5" fmla="*/ 2243 h 2551"/>
                <a:gd name="T6" fmla="*/ 665 w 1577"/>
                <a:gd name="T7" fmla="*/ 2287 h 2551"/>
                <a:gd name="T8" fmla="*/ 665 w 1577"/>
                <a:gd name="T9" fmla="*/ 2338 h 2551"/>
                <a:gd name="T10" fmla="*/ 683 w 1577"/>
                <a:gd name="T11" fmla="*/ 2382 h 2551"/>
                <a:gd name="T12" fmla="*/ 717 w 1577"/>
                <a:gd name="T13" fmla="*/ 2416 h 2551"/>
                <a:gd name="T14" fmla="*/ 763 w 1577"/>
                <a:gd name="T15" fmla="*/ 2435 h 2551"/>
                <a:gd name="T16" fmla="*/ 814 w 1577"/>
                <a:gd name="T17" fmla="*/ 2435 h 2551"/>
                <a:gd name="T18" fmla="*/ 859 w 1577"/>
                <a:gd name="T19" fmla="*/ 2416 h 2551"/>
                <a:gd name="T20" fmla="*/ 892 w 1577"/>
                <a:gd name="T21" fmla="*/ 2382 h 2551"/>
                <a:gd name="T22" fmla="*/ 912 w 1577"/>
                <a:gd name="T23" fmla="*/ 2338 h 2551"/>
                <a:gd name="T24" fmla="*/ 912 w 1577"/>
                <a:gd name="T25" fmla="*/ 2287 h 2551"/>
                <a:gd name="T26" fmla="*/ 892 w 1577"/>
                <a:gd name="T27" fmla="*/ 2243 h 2551"/>
                <a:gd name="T28" fmla="*/ 859 w 1577"/>
                <a:gd name="T29" fmla="*/ 2209 h 2551"/>
                <a:gd name="T30" fmla="*/ 814 w 1577"/>
                <a:gd name="T31" fmla="*/ 2190 h 2551"/>
                <a:gd name="T32" fmla="*/ 264 w 1577"/>
                <a:gd name="T33" fmla="*/ 211 h 2551"/>
                <a:gd name="T34" fmla="*/ 240 w 1577"/>
                <a:gd name="T35" fmla="*/ 219 h 2551"/>
                <a:gd name="T36" fmla="*/ 225 w 1577"/>
                <a:gd name="T37" fmla="*/ 240 h 2551"/>
                <a:gd name="T38" fmla="*/ 223 w 1577"/>
                <a:gd name="T39" fmla="*/ 2059 h 2551"/>
                <a:gd name="T40" fmla="*/ 230 w 1577"/>
                <a:gd name="T41" fmla="*/ 2084 h 2551"/>
                <a:gd name="T42" fmla="*/ 252 w 1577"/>
                <a:gd name="T43" fmla="*/ 2099 h 2551"/>
                <a:gd name="T44" fmla="*/ 1312 w 1577"/>
                <a:gd name="T45" fmla="*/ 2101 h 2551"/>
                <a:gd name="T46" fmla="*/ 1337 w 1577"/>
                <a:gd name="T47" fmla="*/ 2093 h 2551"/>
                <a:gd name="T48" fmla="*/ 1352 w 1577"/>
                <a:gd name="T49" fmla="*/ 2072 h 2551"/>
                <a:gd name="T50" fmla="*/ 1354 w 1577"/>
                <a:gd name="T51" fmla="*/ 253 h 2551"/>
                <a:gd name="T52" fmla="*/ 1346 w 1577"/>
                <a:gd name="T53" fmla="*/ 228 h 2551"/>
                <a:gd name="T54" fmla="*/ 1325 w 1577"/>
                <a:gd name="T55" fmla="*/ 213 h 2551"/>
                <a:gd name="T56" fmla="*/ 264 w 1577"/>
                <a:gd name="T57" fmla="*/ 211 h 2551"/>
                <a:gd name="T58" fmla="*/ 1377 w 1577"/>
                <a:gd name="T59" fmla="*/ 0 h 2551"/>
                <a:gd name="T60" fmla="*/ 1446 w 1577"/>
                <a:gd name="T61" fmla="*/ 12 h 2551"/>
                <a:gd name="T62" fmla="*/ 1506 w 1577"/>
                <a:gd name="T63" fmla="*/ 46 h 2551"/>
                <a:gd name="T64" fmla="*/ 1549 w 1577"/>
                <a:gd name="T65" fmla="*/ 98 h 2551"/>
                <a:gd name="T66" fmla="*/ 1574 w 1577"/>
                <a:gd name="T67" fmla="*/ 163 h 2551"/>
                <a:gd name="T68" fmla="*/ 1577 w 1577"/>
                <a:gd name="T69" fmla="*/ 2352 h 2551"/>
                <a:gd name="T70" fmla="*/ 1564 w 1577"/>
                <a:gd name="T71" fmla="*/ 2420 h 2551"/>
                <a:gd name="T72" fmla="*/ 1529 w 1577"/>
                <a:gd name="T73" fmla="*/ 2480 h 2551"/>
                <a:gd name="T74" fmla="*/ 1478 w 1577"/>
                <a:gd name="T75" fmla="*/ 2523 h 2551"/>
                <a:gd name="T76" fmla="*/ 1413 w 1577"/>
                <a:gd name="T77" fmla="*/ 2547 h 2551"/>
                <a:gd name="T78" fmla="*/ 200 w 1577"/>
                <a:gd name="T79" fmla="*/ 2551 h 2551"/>
                <a:gd name="T80" fmla="*/ 130 w 1577"/>
                <a:gd name="T81" fmla="*/ 2538 h 2551"/>
                <a:gd name="T82" fmla="*/ 71 w 1577"/>
                <a:gd name="T83" fmla="*/ 2504 h 2551"/>
                <a:gd name="T84" fmla="*/ 27 w 1577"/>
                <a:gd name="T85" fmla="*/ 2452 h 2551"/>
                <a:gd name="T86" fmla="*/ 3 w 1577"/>
                <a:gd name="T87" fmla="*/ 2388 h 2551"/>
                <a:gd name="T88" fmla="*/ 0 w 1577"/>
                <a:gd name="T89" fmla="*/ 199 h 2551"/>
                <a:gd name="T90" fmla="*/ 13 w 1577"/>
                <a:gd name="T91" fmla="*/ 129 h 2551"/>
                <a:gd name="T92" fmla="*/ 47 w 1577"/>
                <a:gd name="T93" fmla="*/ 70 h 2551"/>
                <a:gd name="T94" fmla="*/ 99 w 1577"/>
                <a:gd name="T95" fmla="*/ 27 h 2551"/>
                <a:gd name="T96" fmla="*/ 164 w 1577"/>
                <a:gd name="T97" fmla="*/ 3 h 2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77" h="2551">
                  <a:moveTo>
                    <a:pt x="788" y="2186"/>
                  </a:moveTo>
                  <a:lnTo>
                    <a:pt x="763" y="2190"/>
                  </a:lnTo>
                  <a:lnTo>
                    <a:pt x="740" y="2197"/>
                  </a:lnTo>
                  <a:lnTo>
                    <a:pt x="717" y="2209"/>
                  </a:lnTo>
                  <a:lnTo>
                    <a:pt x="699" y="2223"/>
                  </a:lnTo>
                  <a:lnTo>
                    <a:pt x="683" y="2243"/>
                  </a:lnTo>
                  <a:lnTo>
                    <a:pt x="672" y="2264"/>
                  </a:lnTo>
                  <a:lnTo>
                    <a:pt x="665" y="2287"/>
                  </a:lnTo>
                  <a:lnTo>
                    <a:pt x="662" y="2312"/>
                  </a:lnTo>
                  <a:lnTo>
                    <a:pt x="665" y="2338"/>
                  </a:lnTo>
                  <a:lnTo>
                    <a:pt x="672" y="2361"/>
                  </a:lnTo>
                  <a:lnTo>
                    <a:pt x="683" y="2382"/>
                  </a:lnTo>
                  <a:lnTo>
                    <a:pt x="699" y="2401"/>
                  </a:lnTo>
                  <a:lnTo>
                    <a:pt x="717" y="2416"/>
                  </a:lnTo>
                  <a:lnTo>
                    <a:pt x="740" y="2428"/>
                  </a:lnTo>
                  <a:lnTo>
                    <a:pt x="763" y="2435"/>
                  </a:lnTo>
                  <a:lnTo>
                    <a:pt x="788" y="2438"/>
                  </a:lnTo>
                  <a:lnTo>
                    <a:pt x="814" y="2435"/>
                  </a:lnTo>
                  <a:lnTo>
                    <a:pt x="837" y="2428"/>
                  </a:lnTo>
                  <a:lnTo>
                    <a:pt x="859" y="2416"/>
                  </a:lnTo>
                  <a:lnTo>
                    <a:pt x="878" y="2401"/>
                  </a:lnTo>
                  <a:lnTo>
                    <a:pt x="892" y="2382"/>
                  </a:lnTo>
                  <a:lnTo>
                    <a:pt x="904" y="2361"/>
                  </a:lnTo>
                  <a:lnTo>
                    <a:pt x="912" y="2338"/>
                  </a:lnTo>
                  <a:lnTo>
                    <a:pt x="914" y="2312"/>
                  </a:lnTo>
                  <a:lnTo>
                    <a:pt x="912" y="2287"/>
                  </a:lnTo>
                  <a:lnTo>
                    <a:pt x="904" y="2264"/>
                  </a:lnTo>
                  <a:lnTo>
                    <a:pt x="892" y="2243"/>
                  </a:lnTo>
                  <a:lnTo>
                    <a:pt x="878" y="2223"/>
                  </a:lnTo>
                  <a:lnTo>
                    <a:pt x="859" y="2209"/>
                  </a:lnTo>
                  <a:lnTo>
                    <a:pt x="837" y="2197"/>
                  </a:lnTo>
                  <a:lnTo>
                    <a:pt x="814" y="2190"/>
                  </a:lnTo>
                  <a:lnTo>
                    <a:pt x="788" y="2186"/>
                  </a:lnTo>
                  <a:close/>
                  <a:moveTo>
                    <a:pt x="264" y="211"/>
                  </a:moveTo>
                  <a:lnTo>
                    <a:pt x="252" y="213"/>
                  </a:lnTo>
                  <a:lnTo>
                    <a:pt x="240" y="219"/>
                  </a:lnTo>
                  <a:lnTo>
                    <a:pt x="230" y="228"/>
                  </a:lnTo>
                  <a:lnTo>
                    <a:pt x="225" y="240"/>
                  </a:lnTo>
                  <a:lnTo>
                    <a:pt x="223" y="253"/>
                  </a:lnTo>
                  <a:lnTo>
                    <a:pt x="223" y="2059"/>
                  </a:lnTo>
                  <a:lnTo>
                    <a:pt x="225" y="2072"/>
                  </a:lnTo>
                  <a:lnTo>
                    <a:pt x="230" y="2084"/>
                  </a:lnTo>
                  <a:lnTo>
                    <a:pt x="240" y="2093"/>
                  </a:lnTo>
                  <a:lnTo>
                    <a:pt x="252" y="2099"/>
                  </a:lnTo>
                  <a:lnTo>
                    <a:pt x="264" y="2101"/>
                  </a:lnTo>
                  <a:lnTo>
                    <a:pt x="1312" y="2101"/>
                  </a:lnTo>
                  <a:lnTo>
                    <a:pt x="1325" y="2099"/>
                  </a:lnTo>
                  <a:lnTo>
                    <a:pt x="1337" y="2093"/>
                  </a:lnTo>
                  <a:lnTo>
                    <a:pt x="1346" y="2084"/>
                  </a:lnTo>
                  <a:lnTo>
                    <a:pt x="1352" y="2072"/>
                  </a:lnTo>
                  <a:lnTo>
                    <a:pt x="1354" y="2059"/>
                  </a:lnTo>
                  <a:lnTo>
                    <a:pt x="1354" y="253"/>
                  </a:lnTo>
                  <a:lnTo>
                    <a:pt x="1352" y="240"/>
                  </a:lnTo>
                  <a:lnTo>
                    <a:pt x="1346" y="228"/>
                  </a:lnTo>
                  <a:lnTo>
                    <a:pt x="1337" y="219"/>
                  </a:lnTo>
                  <a:lnTo>
                    <a:pt x="1325" y="213"/>
                  </a:lnTo>
                  <a:lnTo>
                    <a:pt x="1312" y="211"/>
                  </a:lnTo>
                  <a:lnTo>
                    <a:pt x="264" y="211"/>
                  </a:lnTo>
                  <a:close/>
                  <a:moveTo>
                    <a:pt x="200" y="0"/>
                  </a:moveTo>
                  <a:lnTo>
                    <a:pt x="1377" y="0"/>
                  </a:lnTo>
                  <a:lnTo>
                    <a:pt x="1413" y="3"/>
                  </a:lnTo>
                  <a:lnTo>
                    <a:pt x="1446" y="12"/>
                  </a:lnTo>
                  <a:lnTo>
                    <a:pt x="1478" y="27"/>
                  </a:lnTo>
                  <a:lnTo>
                    <a:pt x="1506" y="46"/>
                  </a:lnTo>
                  <a:lnTo>
                    <a:pt x="1529" y="70"/>
                  </a:lnTo>
                  <a:lnTo>
                    <a:pt x="1549" y="98"/>
                  </a:lnTo>
                  <a:lnTo>
                    <a:pt x="1564" y="129"/>
                  </a:lnTo>
                  <a:lnTo>
                    <a:pt x="1574" y="163"/>
                  </a:lnTo>
                  <a:lnTo>
                    <a:pt x="1577" y="199"/>
                  </a:lnTo>
                  <a:lnTo>
                    <a:pt x="1577" y="2352"/>
                  </a:lnTo>
                  <a:lnTo>
                    <a:pt x="1574" y="2388"/>
                  </a:lnTo>
                  <a:lnTo>
                    <a:pt x="1564" y="2420"/>
                  </a:lnTo>
                  <a:lnTo>
                    <a:pt x="1549" y="2452"/>
                  </a:lnTo>
                  <a:lnTo>
                    <a:pt x="1529" y="2480"/>
                  </a:lnTo>
                  <a:lnTo>
                    <a:pt x="1506" y="2504"/>
                  </a:lnTo>
                  <a:lnTo>
                    <a:pt x="1478" y="2523"/>
                  </a:lnTo>
                  <a:lnTo>
                    <a:pt x="1446" y="2538"/>
                  </a:lnTo>
                  <a:lnTo>
                    <a:pt x="1413" y="2547"/>
                  </a:lnTo>
                  <a:lnTo>
                    <a:pt x="1377" y="2551"/>
                  </a:lnTo>
                  <a:lnTo>
                    <a:pt x="200" y="2551"/>
                  </a:lnTo>
                  <a:lnTo>
                    <a:pt x="164" y="2547"/>
                  </a:lnTo>
                  <a:lnTo>
                    <a:pt x="130" y="2538"/>
                  </a:lnTo>
                  <a:lnTo>
                    <a:pt x="99" y="2523"/>
                  </a:lnTo>
                  <a:lnTo>
                    <a:pt x="71" y="2504"/>
                  </a:lnTo>
                  <a:lnTo>
                    <a:pt x="47" y="2480"/>
                  </a:lnTo>
                  <a:lnTo>
                    <a:pt x="27" y="2452"/>
                  </a:lnTo>
                  <a:lnTo>
                    <a:pt x="13" y="2420"/>
                  </a:lnTo>
                  <a:lnTo>
                    <a:pt x="3" y="2388"/>
                  </a:lnTo>
                  <a:lnTo>
                    <a:pt x="0" y="2352"/>
                  </a:lnTo>
                  <a:lnTo>
                    <a:pt x="0" y="199"/>
                  </a:lnTo>
                  <a:lnTo>
                    <a:pt x="3" y="163"/>
                  </a:lnTo>
                  <a:lnTo>
                    <a:pt x="13" y="129"/>
                  </a:lnTo>
                  <a:lnTo>
                    <a:pt x="27" y="98"/>
                  </a:lnTo>
                  <a:lnTo>
                    <a:pt x="47" y="70"/>
                  </a:lnTo>
                  <a:lnTo>
                    <a:pt x="71" y="46"/>
                  </a:lnTo>
                  <a:lnTo>
                    <a:pt x="99" y="27"/>
                  </a:lnTo>
                  <a:lnTo>
                    <a:pt x="130" y="12"/>
                  </a:lnTo>
                  <a:lnTo>
                    <a:pt x="164" y="3"/>
                  </a:lnTo>
                  <a:lnTo>
                    <a:pt x="200" y="0"/>
                  </a:lnTo>
                  <a:close/>
                </a:path>
              </a:pathLst>
            </a:custGeom>
            <a:solidFill>
              <a:schemeClr val="accent2"/>
            </a:solidFill>
            <a:ln w="0">
              <a:noFill/>
              <a:prstDash val="solid"/>
              <a:round/>
              <a:headEnd/>
              <a:tailEnd/>
            </a:ln>
          </p:spPr>
          <p:txBody>
            <a:bodyPr vert="horz" wrap="square" lIns="91392" tIns="45696" rIns="91392" bIns="45696"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61019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515144" y="116682"/>
            <a:ext cx="11377613" cy="728663"/>
          </a:xfrm>
        </p:spPr>
        <p:txBody>
          <a:bodyPr/>
          <a:lstStyle/>
          <a:p>
            <a:r>
              <a:rPr lang="en-US" altLang="en-US" dirty="0" smtClean="0">
                <a:latin typeface="Calibri" charset="0"/>
                <a:cs typeface="Calibri" charset="0"/>
              </a:rPr>
              <a:t>Choices Nutanix gives you</a:t>
            </a:r>
            <a:endParaRPr lang="en-US" altLang="en-US" dirty="0">
              <a:latin typeface="Calibri" charset="0"/>
              <a:cs typeface="Calibri" charset="0"/>
            </a:endParaRPr>
          </a:p>
        </p:txBody>
      </p:sp>
      <p:sp>
        <p:nvSpPr>
          <p:cNvPr id="2" name="TextBox 1"/>
          <p:cNvSpPr txBox="1"/>
          <p:nvPr/>
        </p:nvSpPr>
        <p:spPr>
          <a:xfrm>
            <a:off x="526031" y="1055914"/>
            <a:ext cx="10686256" cy="2046714"/>
          </a:xfrm>
          <a:prstGeom prst="rect">
            <a:avLst/>
          </a:prstGeom>
          <a:noFill/>
        </p:spPr>
        <p:txBody>
          <a:bodyPr wrap="square" rtlCol="0">
            <a:spAutoFit/>
          </a:bodyPr>
          <a:lstStyle/>
          <a:p>
            <a:pPr marL="342900" indent="-342900">
              <a:spcAft>
                <a:spcPts val="600"/>
              </a:spcAft>
              <a:buFont typeface="Arial" charset="0"/>
              <a:buChar char="•"/>
            </a:pPr>
            <a:r>
              <a:rPr lang="en-US" sz="2400" dirty="0" smtClean="0">
                <a:latin typeface="Helvetica Neue" charset="0"/>
                <a:ea typeface="Helvetica Neue" charset="0"/>
                <a:cs typeface="Helvetica Neue" charset="0"/>
              </a:rPr>
              <a:t>Choice of deployment method for software</a:t>
            </a:r>
          </a:p>
          <a:p>
            <a:pPr>
              <a:spcAft>
                <a:spcPts val="600"/>
              </a:spcAft>
            </a:pPr>
            <a:endParaRPr lang="en-US" sz="2400" dirty="0" smtClean="0">
              <a:latin typeface="Helvetica Neue" charset="0"/>
              <a:ea typeface="Helvetica Neue" charset="0"/>
              <a:cs typeface="Helvetica Neue" charset="0"/>
            </a:endParaRPr>
          </a:p>
          <a:p>
            <a:pPr marL="800100" lvl="1" indent="-342900">
              <a:spcAft>
                <a:spcPts val="600"/>
              </a:spcAft>
              <a:buFont typeface="Arial" charset="0"/>
              <a:buChar char="•"/>
            </a:pPr>
            <a:r>
              <a:rPr lang="en-US" sz="2400" dirty="0" smtClean="0">
                <a:latin typeface="Helvetica Neue" charset="0"/>
                <a:ea typeface="Helvetica Neue" charset="0"/>
                <a:cs typeface="Helvetica Neue" charset="0"/>
              </a:rPr>
              <a:t>Appliance</a:t>
            </a:r>
          </a:p>
          <a:p>
            <a:pPr marL="800100" lvl="1" indent="-342900">
              <a:spcAft>
                <a:spcPts val="600"/>
              </a:spcAft>
              <a:buFont typeface="Arial" charset="0"/>
              <a:buChar char="•"/>
            </a:pPr>
            <a:r>
              <a:rPr lang="en-US" sz="2400" dirty="0" smtClean="0">
                <a:latin typeface="Helvetica Neue" charset="0"/>
                <a:ea typeface="Helvetica Neue" charset="0"/>
                <a:cs typeface="Helvetica Neue" charset="0"/>
              </a:rPr>
              <a:t>Software only</a:t>
            </a:r>
          </a:p>
          <a:p>
            <a:pPr marL="342900" indent="-342900">
              <a:spcAft>
                <a:spcPts val="600"/>
              </a:spcAft>
              <a:buFont typeface="Arial" charset="0"/>
              <a:buChar char="•"/>
            </a:pPr>
            <a:r>
              <a:rPr lang="en-US" sz="1100" dirty="0" smtClean="0">
                <a:latin typeface="Helvetica Neue" charset="0"/>
                <a:ea typeface="Helvetica Neue" charset="0"/>
                <a:cs typeface="Helvetica Neue" charset="0"/>
              </a:rPr>
              <a:t> </a:t>
            </a:r>
            <a:endParaRPr lang="en-US" sz="1400" dirty="0" smtClean="0">
              <a:latin typeface="Helvetica Neue" charset="0"/>
              <a:ea typeface="Helvetica Neue" charset="0"/>
              <a:cs typeface="Helvetica Neue" charset="0"/>
            </a:endParaRPr>
          </a:p>
        </p:txBody>
      </p:sp>
    </p:spTree>
    <p:extLst>
      <p:ext uri="{BB962C8B-B14F-4D97-AF65-F5344CB8AC3E}">
        <p14:creationId xmlns:p14="http://schemas.microsoft.com/office/powerpoint/2010/main" val="71465825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515144" y="116682"/>
            <a:ext cx="11377613" cy="728663"/>
          </a:xfrm>
        </p:spPr>
        <p:txBody>
          <a:bodyPr/>
          <a:lstStyle/>
          <a:p>
            <a:r>
              <a:rPr lang="en-US" altLang="en-US" dirty="0" smtClean="0">
                <a:latin typeface="Calibri" charset="0"/>
                <a:cs typeface="Calibri" charset="0"/>
              </a:rPr>
              <a:t>Choices Nutanix gives you</a:t>
            </a:r>
            <a:endParaRPr lang="en-US" altLang="en-US" dirty="0">
              <a:latin typeface="Calibri" charset="0"/>
              <a:cs typeface="Calibri" charset="0"/>
            </a:endParaRPr>
          </a:p>
        </p:txBody>
      </p:sp>
      <p:sp>
        <p:nvSpPr>
          <p:cNvPr id="2" name="TextBox 1"/>
          <p:cNvSpPr txBox="1"/>
          <p:nvPr/>
        </p:nvSpPr>
        <p:spPr>
          <a:xfrm>
            <a:off x="515144" y="957942"/>
            <a:ext cx="10686256" cy="3585597"/>
          </a:xfrm>
          <a:prstGeom prst="rect">
            <a:avLst/>
          </a:prstGeom>
          <a:noFill/>
        </p:spPr>
        <p:txBody>
          <a:bodyPr wrap="square" rtlCol="0">
            <a:spAutoFit/>
          </a:bodyPr>
          <a:lstStyle/>
          <a:p>
            <a:pPr marL="342900" indent="-342900">
              <a:spcAft>
                <a:spcPts val="600"/>
              </a:spcAft>
              <a:buFont typeface="Arial" charset="0"/>
              <a:buChar char="•"/>
            </a:pPr>
            <a:r>
              <a:rPr lang="en-US" sz="2400" dirty="0" smtClean="0">
                <a:latin typeface="Helvetica Neue" charset="0"/>
                <a:ea typeface="Helvetica Neue" charset="0"/>
                <a:cs typeface="Helvetica Neue" charset="0"/>
              </a:rPr>
              <a:t>Hardware platform</a:t>
            </a:r>
          </a:p>
          <a:p>
            <a:pPr>
              <a:spcAft>
                <a:spcPts val="600"/>
              </a:spcAft>
            </a:pPr>
            <a:endParaRPr lang="en-US" sz="2400" dirty="0" smtClean="0">
              <a:latin typeface="Helvetica Neue" charset="0"/>
              <a:ea typeface="Helvetica Neue" charset="0"/>
              <a:cs typeface="Helvetica Neue" charset="0"/>
            </a:endParaRPr>
          </a:p>
          <a:p>
            <a:pPr marL="800100" lvl="1" indent="-342900">
              <a:spcAft>
                <a:spcPts val="600"/>
              </a:spcAft>
              <a:buFont typeface="Arial" charset="0"/>
              <a:buChar char="•"/>
            </a:pPr>
            <a:r>
              <a:rPr lang="en-US" sz="2400" dirty="0" err="1" smtClean="0">
                <a:latin typeface="Helvetica Neue" charset="0"/>
                <a:ea typeface="Helvetica Neue" charset="0"/>
                <a:cs typeface="Helvetica Neue" charset="0"/>
              </a:rPr>
              <a:t>SuperMicro</a:t>
            </a:r>
            <a:r>
              <a:rPr lang="en-US" sz="2400" dirty="0" smtClean="0">
                <a:latin typeface="Helvetica Neue" charset="0"/>
                <a:ea typeface="Helvetica Neue" charset="0"/>
                <a:cs typeface="Helvetica Neue" charset="0"/>
              </a:rPr>
              <a:t>:	Nutanix appliance version “NX systems”</a:t>
            </a:r>
          </a:p>
          <a:p>
            <a:pPr marL="800100" lvl="1" indent="-342900">
              <a:spcAft>
                <a:spcPts val="600"/>
              </a:spcAft>
              <a:buFont typeface="Arial" charset="0"/>
              <a:buChar char="•"/>
            </a:pPr>
            <a:r>
              <a:rPr lang="en-US" sz="2400" dirty="0" smtClean="0">
                <a:latin typeface="Helvetica Neue" charset="0"/>
                <a:ea typeface="Helvetica Neue" charset="0"/>
                <a:cs typeface="Helvetica Neue" charset="0"/>
              </a:rPr>
              <a:t>Dell:		OEM agreement; systems are “XC systems”</a:t>
            </a:r>
          </a:p>
          <a:p>
            <a:pPr marL="800100" lvl="1" indent="-342900">
              <a:spcAft>
                <a:spcPts val="600"/>
              </a:spcAft>
              <a:buFont typeface="Arial" charset="0"/>
              <a:buChar char="•"/>
            </a:pPr>
            <a:r>
              <a:rPr lang="en-US" sz="2400" dirty="0" smtClean="0">
                <a:latin typeface="Helvetica Neue" charset="0"/>
                <a:ea typeface="Helvetica Neue" charset="0"/>
                <a:cs typeface="Helvetica Neue" charset="0"/>
              </a:rPr>
              <a:t>Lenovo:	OEM agreement; systems are “HX systems”</a:t>
            </a:r>
          </a:p>
          <a:p>
            <a:pPr marL="800100" lvl="1" indent="-342900">
              <a:spcAft>
                <a:spcPts val="600"/>
              </a:spcAft>
              <a:buFont typeface="Arial" charset="0"/>
              <a:buChar char="•"/>
            </a:pPr>
            <a:r>
              <a:rPr lang="en-US" sz="2400" dirty="0" smtClean="0">
                <a:latin typeface="Helvetica Neue" charset="0"/>
                <a:ea typeface="Helvetica Neue" charset="0"/>
                <a:cs typeface="Helvetica Neue" charset="0"/>
              </a:rPr>
              <a:t>IBM:		OEM agreement announced</a:t>
            </a:r>
          </a:p>
          <a:p>
            <a:pPr marL="800100" lvl="1" indent="-342900">
              <a:spcAft>
                <a:spcPts val="600"/>
              </a:spcAft>
              <a:buFont typeface="Arial" charset="0"/>
              <a:buChar char="•"/>
            </a:pPr>
            <a:r>
              <a:rPr lang="en-US" sz="2400" dirty="0" smtClean="0">
                <a:latin typeface="Helvetica Neue" charset="0"/>
                <a:ea typeface="Helvetica Neue" charset="0"/>
                <a:cs typeface="Helvetica Neue" charset="0"/>
              </a:rPr>
              <a:t>Cisco:		“</a:t>
            </a:r>
            <a:r>
              <a:rPr lang="en-US" sz="2400" dirty="0">
                <a:latin typeface="Helvetica Neue" charset="0"/>
                <a:ea typeface="Helvetica Neue" charset="0"/>
                <a:cs typeface="Helvetica Neue" charset="0"/>
              </a:rPr>
              <a:t>M</a:t>
            </a:r>
            <a:r>
              <a:rPr lang="en-US" sz="2400" dirty="0" smtClean="0">
                <a:latin typeface="Helvetica Neue" charset="0"/>
                <a:ea typeface="Helvetica Neue" charset="0"/>
                <a:cs typeface="Helvetica Neue" charset="0"/>
              </a:rPr>
              <a:t>eet in the channel” approach</a:t>
            </a:r>
          </a:p>
          <a:p>
            <a:pPr marL="800100" lvl="1" indent="-342900">
              <a:spcAft>
                <a:spcPts val="600"/>
              </a:spcAft>
              <a:buFont typeface="Arial" charset="0"/>
              <a:buChar char="•"/>
            </a:pPr>
            <a:r>
              <a:rPr lang="en-US" sz="2400" dirty="0" smtClean="0">
                <a:latin typeface="Helvetica Neue" charset="0"/>
                <a:ea typeface="Helvetica Neue" charset="0"/>
                <a:cs typeface="Helvetica Neue" charset="0"/>
              </a:rPr>
              <a:t>HPE:		“</a:t>
            </a:r>
            <a:r>
              <a:rPr lang="en-US" sz="2400" dirty="0">
                <a:latin typeface="Helvetica Neue" charset="0"/>
                <a:ea typeface="Helvetica Neue" charset="0"/>
                <a:cs typeface="Helvetica Neue" charset="0"/>
              </a:rPr>
              <a:t>M</a:t>
            </a:r>
            <a:r>
              <a:rPr lang="en-US" sz="2400" dirty="0" smtClean="0">
                <a:latin typeface="Helvetica Neue" charset="0"/>
                <a:ea typeface="Helvetica Neue" charset="0"/>
                <a:cs typeface="Helvetica Neue" charset="0"/>
              </a:rPr>
              <a:t>eet in the channel” approach</a:t>
            </a:r>
            <a:endParaRPr lang="en-US" sz="3200" dirty="0" smtClean="0">
              <a:latin typeface="Helvetica Neue" charset="0"/>
              <a:ea typeface="Helvetica Neue" charset="0"/>
              <a:cs typeface="Helvetica Neue" charset="0"/>
            </a:endParaRPr>
          </a:p>
        </p:txBody>
      </p:sp>
    </p:spTree>
    <p:extLst>
      <p:ext uri="{BB962C8B-B14F-4D97-AF65-F5344CB8AC3E}">
        <p14:creationId xmlns:p14="http://schemas.microsoft.com/office/powerpoint/2010/main" val="156927552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515144" y="116682"/>
            <a:ext cx="11377613" cy="728663"/>
          </a:xfrm>
        </p:spPr>
        <p:txBody>
          <a:bodyPr/>
          <a:lstStyle/>
          <a:p>
            <a:r>
              <a:rPr lang="en-US" altLang="en-US" dirty="0" smtClean="0">
                <a:latin typeface="Calibri" charset="0"/>
                <a:cs typeface="Calibri" charset="0"/>
              </a:rPr>
              <a:t>Choices Nutanix gives you</a:t>
            </a:r>
            <a:endParaRPr lang="en-US" altLang="en-US" dirty="0">
              <a:latin typeface="Calibri" charset="0"/>
              <a:cs typeface="Calibri" charset="0"/>
            </a:endParaRPr>
          </a:p>
        </p:txBody>
      </p:sp>
      <p:sp>
        <p:nvSpPr>
          <p:cNvPr id="2" name="TextBox 1"/>
          <p:cNvSpPr txBox="1"/>
          <p:nvPr/>
        </p:nvSpPr>
        <p:spPr>
          <a:xfrm>
            <a:off x="526031" y="1055914"/>
            <a:ext cx="10686256" cy="3139321"/>
          </a:xfrm>
          <a:prstGeom prst="rect">
            <a:avLst/>
          </a:prstGeom>
          <a:noFill/>
        </p:spPr>
        <p:txBody>
          <a:bodyPr wrap="square" rtlCol="0">
            <a:spAutoFit/>
          </a:bodyPr>
          <a:lstStyle/>
          <a:p>
            <a:pPr marL="342900" indent="-342900">
              <a:spcAft>
                <a:spcPts val="600"/>
              </a:spcAft>
              <a:buFont typeface="Arial" charset="0"/>
              <a:buChar char="•"/>
            </a:pPr>
            <a:r>
              <a:rPr lang="en-US" sz="2400" dirty="0" smtClean="0">
                <a:latin typeface="Helvetica Neue" charset="0"/>
                <a:ea typeface="Helvetica Neue" charset="0"/>
                <a:cs typeface="Helvetica Neue" charset="0"/>
              </a:rPr>
              <a:t>Hypervisor</a:t>
            </a:r>
          </a:p>
          <a:p>
            <a:pPr>
              <a:spcAft>
                <a:spcPts val="600"/>
              </a:spcAft>
            </a:pPr>
            <a:endParaRPr lang="en-US" sz="2400" dirty="0" smtClean="0">
              <a:latin typeface="Helvetica Neue" charset="0"/>
              <a:ea typeface="Helvetica Neue" charset="0"/>
              <a:cs typeface="Helvetica Neue" charset="0"/>
            </a:endParaRPr>
          </a:p>
          <a:p>
            <a:pPr marL="800100" lvl="1" indent="-342900">
              <a:spcAft>
                <a:spcPts val="600"/>
              </a:spcAft>
              <a:buFont typeface="Arial" charset="0"/>
              <a:buChar char="•"/>
            </a:pPr>
            <a:r>
              <a:rPr lang="en-US" sz="2400" dirty="0" smtClean="0">
                <a:latin typeface="Helvetica Neue" charset="0"/>
                <a:ea typeface="Helvetica Neue" charset="0"/>
                <a:cs typeface="Helvetica Neue" charset="0"/>
              </a:rPr>
              <a:t>VMware </a:t>
            </a:r>
            <a:r>
              <a:rPr lang="en-US" sz="2400" dirty="0" err="1" smtClean="0">
                <a:latin typeface="Helvetica Neue" charset="0"/>
                <a:ea typeface="Helvetica Neue" charset="0"/>
                <a:cs typeface="Helvetica Neue" charset="0"/>
              </a:rPr>
              <a:t>ESXi</a:t>
            </a:r>
            <a:endParaRPr lang="en-US" sz="2400" dirty="0" smtClean="0">
              <a:latin typeface="Helvetica Neue" charset="0"/>
              <a:ea typeface="Helvetica Neue" charset="0"/>
              <a:cs typeface="Helvetica Neue" charset="0"/>
            </a:endParaRPr>
          </a:p>
          <a:p>
            <a:pPr marL="800100" lvl="1" indent="-342900">
              <a:spcAft>
                <a:spcPts val="600"/>
              </a:spcAft>
              <a:buFont typeface="Arial" charset="0"/>
              <a:buChar char="•"/>
            </a:pPr>
            <a:r>
              <a:rPr lang="en-US" sz="2400" dirty="0" smtClean="0">
                <a:latin typeface="Helvetica Neue" charset="0"/>
                <a:ea typeface="Helvetica Neue" charset="0"/>
                <a:cs typeface="Helvetica Neue" charset="0"/>
              </a:rPr>
              <a:t>Microsoft Hyper-V</a:t>
            </a:r>
          </a:p>
          <a:p>
            <a:pPr marL="800100" lvl="1" indent="-342900">
              <a:spcAft>
                <a:spcPts val="600"/>
              </a:spcAft>
              <a:buFont typeface="Arial" charset="0"/>
              <a:buChar char="•"/>
            </a:pPr>
            <a:r>
              <a:rPr lang="en-US" sz="2400" dirty="0" smtClean="0">
                <a:latin typeface="Helvetica Neue" charset="0"/>
                <a:ea typeface="Helvetica Neue" charset="0"/>
                <a:cs typeface="Helvetica Neue" charset="0"/>
              </a:rPr>
              <a:t>Citrix Xen server</a:t>
            </a:r>
          </a:p>
          <a:p>
            <a:pPr marL="800100" lvl="1" indent="-342900">
              <a:spcAft>
                <a:spcPts val="600"/>
              </a:spcAft>
              <a:buFont typeface="Arial" charset="0"/>
              <a:buChar char="•"/>
            </a:pPr>
            <a:r>
              <a:rPr lang="en-US" sz="2400" dirty="0" smtClean="0">
                <a:latin typeface="Helvetica Neue" charset="0"/>
                <a:ea typeface="Helvetica Neue" charset="0"/>
                <a:cs typeface="Helvetica Neue" charset="0"/>
              </a:rPr>
              <a:t>KVM</a:t>
            </a:r>
          </a:p>
          <a:p>
            <a:pPr marL="800100" lvl="1" indent="-342900">
              <a:spcAft>
                <a:spcPts val="600"/>
              </a:spcAft>
              <a:buFont typeface="Arial" charset="0"/>
              <a:buChar char="•"/>
            </a:pPr>
            <a:r>
              <a:rPr lang="en-US" sz="2400" dirty="0" smtClean="0">
                <a:latin typeface="Helvetica Neue" charset="0"/>
                <a:ea typeface="Helvetica Neue" charset="0"/>
                <a:cs typeface="Helvetica Neue" charset="0"/>
              </a:rPr>
              <a:t>Nutanix Acropolis Hypervisor (AHV)</a:t>
            </a:r>
          </a:p>
        </p:txBody>
      </p:sp>
    </p:spTree>
    <p:extLst>
      <p:ext uri="{BB962C8B-B14F-4D97-AF65-F5344CB8AC3E}">
        <p14:creationId xmlns:p14="http://schemas.microsoft.com/office/powerpoint/2010/main" val="156714709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515144" y="116682"/>
            <a:ext cx="11377613" cy="728663"/>
          </a:xfrm>
        </p:spPr>
        <p:txBody>
          <a:bodyPr/>
          <a:lstStyle/>
          <a:p>
            <a:r>
              <a:rPr lang="en-US" altLang="en-US" dirty="0" smtClean="0">
                <a:latin typeface="Calibri" charset="0"/>
                <a:cs typeface="Calibri" charset="0"/>
              </a:rPr>
              <a:t>Choices Nutanix gives you</a:t>
            </a:r>
            <a:endParaRPr lang="en-US" altLang="en-US" dirty="0">
              <a:latin typeface="Calibri" charset="0"/>
              <a:cs typeface="Calibri" charset="0"/>
            </a:endParaRPr>
          </a:p>
        </p:txBody>
      </p:sp>
      <p:sp>
        <p:nvSpPr>
          <p:cNvPr id="2" name="TextBox 1"/>
          <p:cNvSpPr txBox="1"/>
          <p:nvPr/>
        </p:nvSpPr>
        <p:spPr>
          <a:xfrm>
            <a:off x="515144" y="1066799"/>
            <a:ext cx="10686256" cy="2739211"/>
          </a:xfrm>
          <a:prstGeom prst="rect">
            <a:avLst/>
          </a:prstGeom>
          <a:noFill/>
        </p:spPr>
        <p:txBody>
          <a:bodyPr wrap="square" rtlCol="0">
            <a:spAutoFit/>
          </a:bodyPr>
          <a:lstStyle/>
          <a:p>
            <a:pPr marL="342900" indent="-342900">
              <a:spcAft>
                <a:spcPts val="600"/>
              </a:spcAft>
              <a:buFont typeface="Arial" charset="0"/>
              <a:buChar char="•"/>
            </a:pPr>
            <a:r>
              <a:rPr lang="en-US" sz="2400" dirty="0" smtClean="0">
                <a:latin typeface="Helvetica Neue" charset="0"/>
                <a:ea typeface="Helvetica Neue" charset="0"/>
                <a:cs typeface="Helvetica Neue" charset="0"/>
              </a:rPr>
              <a:t>Ways to acquire</a:t>
            </a:r>
          </a:p>
          <a:p>
            <a:pPr>
              <a:spcAft>
                <a:spcPts val="600"/>
              </a:spcAft>
            </a:pPr>
            <a:endParaRPr lang="en-US" sz="2400" dirty="0" smtClean="0">
              <a:latin typeface="Helvetica Neue" charset="0"/>
              <a:ea typeface="Helvetica Neue" charset="0"/>
              <a:cs typeface="Helvetica Neue" charset="0"/>
            </a:endParaRPr>
          </a:p>
          <a:p>
            <a:pPr marL="800100" lvl="1" indent="-342900">
              <a:spcAft>
                <a:spcPts val="600"/>
              </a:spcAft>
              <a:buFont typeface="Arial" charset="0"/>
              <a:buChar char="•"/>
            </a:pPr>
            <a:r>
              <a:rPr lang="en-US" sz="2400" dirty="0" smtClean="0">
                <a:latin typeface="Helvetica Neue" charset="0"/>
                <a:ea typeface="Helvetica Neue" charset="0"/>
                <a:cs typeface="Helvetica Neue" charset="0"/>
              </a:rPr>
              <a:t>Purchase systems up front, and upgrade as needed, in the increments you determine</a:t>
            </a:r>
          </a:p>
          <a:p>
            <a:pPr marL="800100" lvl="1" indent="-342900">
              <a:spcAft>
                <a:spcPts val="600"/>
              </a:spcAft>
              <a:buFont typeface="Arial" charset="0"/>
              <a:buChar char="•"/>
            </a:pPr>
            <a:r>
              <a:rPr lang="en-US" sz="2400" dirty="0" smtClean="0">
                <a:latin typeface="Helvetica Neue" charset="0"/>
                <a:ea typeface="Helvetica Neue" charset="0"/>
                <a:cs typeface="Helvetica Neue" charset="0"/>
              </a:rPr>
              <a:t>Pay as you go (Nutanix Go)</a:t>
            </a:r>
          </a:p>
          <a:p>
            <a:pPr marL="800100" lvl="1" indent="-342900">
              <a:spcAft>
                <a:spcPts val="1200"/>
              </a:spcAft>
              <a:buFont typeface="Arial" charset="0"/>
              <a:buChar char="•"/>
            </a:pPr>
            <a:endParaRPr lang="en-US" sz="3200" dirty="0" smtClean="0">
              <a:latin typeface="Helvetica Neue" charset="0"/>
              <a:ea typeface="Helvetica Neue" charset="0"/>
              <a:cs typeface="Helvetica Neue" charset="0"/>
            </a:endParaRPr>
          </a:p>
        </p:txBody>
      </p:sp>
    </p:spTree>
    <p:extLst>
      <p:ext uri="{BB962C8B-B14F-4D97-AF65-F5344CB8AC3E}">
        <p14:creationId xmlns:p14="http://schemas.microsoft.com/office/powerpoint/2010/main" val="15431201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515144" y="116682"/>
            <a:ext cx="11377613" cy="728663"/>
          </a:xfrm>
        </p:spPr>
        <p:txBody>
          <a:bodyPr/>
          <a:lstStyle/>
          <a:p>
            <a:r>
              <a:rPr lang="en-US" altLang="en-US" dirty="0" smtClean="0">
                <a:latin typeface="Calibri" charset="0"/>
                <a:cs typeface="Calibri" charset="0"/>
              </a:rPr>
              <a:t>Some additional points</a:t>
            </a:r>
            <a:endParaRPr lang="en-US" altLang="en-US" dirty="0">
              <a:latin typeface="Calibri" charset="0"/>
              <a:cs typeface="Calibri" charset="0"/>
            </a:endParaRPr>
          </a:p>
        </p:txBody>
      </p:sp>
      <p:sp>
        <p:nvSpPr>
          <p:cNvPr id="2" name="TextBox 1"/>
          <p:cNvSpPr txBox="1"/>
          <p:nvPr/>
        </p:nvSpPr>
        <p:spPr>
          <a:xfrm>
            <a:off x="515145" y="1055914"/>
            <a:ext cx="10686256" cy="4339650"/>
          </a:xfrm>
          <a:prstGeom prst="rect">
            <a:avLst/>
          </a:prstGeom>
          <a:noFill/>
        </p:spPr>
        <p:txBody>
          <a:bodyPr wrap="square" rtlCol="0">
            <a:spAutoFit/>
          </a:bodyPr>
          <a:lstStyle/>
          <a:p>
            <a:pPr marL="342900" indent="-342900">
              <a:spcAft>
                <a:spcPts val="1200"/>
              </a:spcAft>
              <a:buFont typeface="Arial" charset="0"/>
              <a:buChar char="•"/>
            </a:pPr>
            <a:r>
              <a:rPr lang="en-US" sz="2400" dirty="0" smtClean="0">
                <a:latin typeface="Helvetica Neue" charset="0"/>
                <a:ea typeface="Helvetica Neue" charset="0"/>
                <a:cs typeface="Helvetica Neue" charset="0"/>
              </a:rPr>
              <a:t>Nutanix runs virtualized and now </a:t>
            </a:r>
            <a:r>
              <a:rPr lang="en-US" sz="2400" u="sng" dirty="0" smtClean="0">
                <a:latin typeface="Helvetica Neue" charset="0"/>
                <a:ea typeface="Helvetica Neue" charset="0"/>
                <a:cs typeface="Helvetica Neue" charset="0"/>
              </a:rPr>
              <a:t>all workloads</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All applications will run on HCI</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Major vendors never rewrote their platforms, they just wanted to make sure they had a similar product</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This technology is disruptive, so don’t expect your vendors or partners bring it up unless they have to</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Your overall IT spend will go down</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It’s cheaper than the Public Cloud</a:t>
            </a:r>
          </a:p>
          <a:p>
            <a:pPr marL="342900" indent="-342900">
              <a:spcAft>
                <a:spcPts val="1200"/>
              </a:spcAft>
              <a:buFont typeface="Arial" charset="0"/>
              <a:buChar char="•"/>
            </a:pPr>
            <a:endParaRPr lang="en-US" sz="2400" dirty="0" smtClean="0">
              <a:latin typeface="Helvetica Neue" charset="0"/>
              <a:ea typeface="Helvetica Neue" charset="0"/>
              <a:cs typeface="Helvetica Neue" charset="0"/>
            </a:endParaRPr>
          </a:p>
        </p:txBody>
      </p:sp>
    </p:spTree>
    <p:extLst>
      <p:ext uri="{BB962C8B-B14F-4D97-AF65-F5344CB8AC3E}">
        <p14:creationId xmlns:p14="http://schemas.microsoft.com/office/powerpoint/2010/main" val="19936529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coming next week?</a:t>
            </a:r>
            <a:endParaRPr lang="en-US" dirty="0"/>
          </a:p>
        </p:txBody>
      </p:sp>
      <p:sp>
        <p:nvSpPr>
          <p:cNvPr id="5" name="TextBox 4"/>
          <p:cNvSpPr txBox="1"/>
          <p:nvPr/>
        </p:nvSpPr>
        <p:spPr>
          <a:xfrm>
            <a:off x="163286" y="1271830"/>
            <a:ext cx="10686256" cy="830997"/>
          </a:xfrm>
          <a:prstGeom prst="rect">
            <a:avLst/>
          </a:prstGeom>
          <a:noFill/>
        </p:spPr>
        <p:txBody>
          <a:bodyPr wrap="square" rtlCol="0">
            <a:spAutoFit/>
          </a:bodyPr>
          <a:lstStyle/>
          <a:p>
            <a:pPr marL="800100" lvl="1" indent="-342900">
              <a:spcAft>
                <a:spcPts val="600"/>
              </a:spcAft>
              <a:buFont typeface="Arial" charset="0"/>
              <a:buChar char="•"/>
            </a:pPr>
            <a:r>
              <a:rPr lang="en-US" sz="2400" dirty="0" smtClean="0">
                <a:latin typeface="Helvetica Neue" charset="0"/>
                <a:ea typeface="Helvetica Neue" charset="0"/>
                <a:cs typeface="Helvetica Neue" charset="0"/>
              </a:rPr>
              <a:t>The next phase of </a:t>
            </a:r>
            <a:r>
              <a:rPr lang="en-US" sz="2400" dirty="0" err="1" smtClean="0">
                <a:latin typeface="Helvetica Neue" charset="0"/>
                <a:ea typeface="Helvetica Neue" charset="0"/>
                <a:cs typeface="Helvetica Neue" charset="0"/>
              </a:rPr>
              <a:t>Nutanix’s</a:t>
            </a:r>
            <a:r>
              <a:rPr lang="en-US" sz="2400" dirty="0" smtClean="0">
                <a:latin typeface="Helvetica Neue" charset="0"/>
                <a:ea typeface="Helvetica Neue" charset="0"/>
                <a:cs typeface="Helvetica Neue" charset="0"/>
              </a:rPr>
              <a:t> journey for their customers; true Enterprise Cloud</a:t>
            </a:r>
          </a:p>
        </p:txBody>
      </p:sp>
    </p:spTree>
    <p:extLst>
      <p:ext uri="{BB962C8B-B14F-4D97-AF65-F5344CB8AC3E}">
        <p14:creationId xmlns:p14="http://schemas.microsoft.com/office/powerpoint/2010/main" val="184472382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515144" y="116682"/>
            <a:ext cx="11377613" cy="728663"/>
          </a:xfrm>
        </p:spPr>
        <p:txBody>
          <a:bodyPr/>
          <a:lstStyle/>
          <a:p>
            <a:r>
              <a:rPr lang="en-US" altLang="en-US" dirty="0" smtClean="0">
                <a:latin typeface="Calibri" charset="0"/>
                <a:cs typeface="Calibri" charset="0"/>
              </a:rPr>
              <a:t>About Roundstone Solutions</a:t>
            </a:r>
            <a:endParaRPr lang="en-US" altLang="en-US" dirty="0">
              <a:latin typeface="Calibri" charset="0"/>
              <a:cs typeface="Calibri" charset="0"/>
            </a:endParaRPr>
          </a:p>
        </p:txBody>
      </p:sp>
      <p:sp>
        <p:nvSpPr>
          <p:cNvPr id="2" name="TextBox 1"/>
          <p:cNvSpPr txBox="1"/>
          <p:nvPr/>
        </p:nvSpPr>
        <p:spPr>
          <a:xfrm>
            <a:off x="515145" y="1055914"/>
            <a:ext cx="10686256" cy="5078313"/>
          </a:xfrm>
          <a:prstGeom prst="rect">
            <a:avLst/>
          </a:prstGeom>
          <a:noFill/>
        </p:spPr>
        <p:txBody>
          <a:bodyPr wrap="square" rtlCol="0">
            <a:spAutoFit/>
          </a:bodyPr>
          <a:lstStyle/>
          <a:p>
            <a:pPr marL="342900" indent="-342900">
              <a:spcAft>
                <a:spcPts val="1200"/>
              </a:spcAft>
              <a:buFont typeface="Arial" charset="0"/>
              <a:buChar char="•"/>
            </a:pPr>
            <a:r>
              <a:rPr lang="en-US" sz="2400" dirty="0" smtClean="0">
                <a:latin typeface="Helvetica Neue" charset="0"/>
                <a:ea typeface="Helvetica Neue" charset="0"/>
                <a:cs typeface="Helvetica Neue" charset="0"/>
              </a:rPr>
              <a:t>Experienced IT Solutions Provider/VAR</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Based in San Francisco, focused on Northern CA companies and organizations</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Experienced with traditional 3-Tier Architectures, with Authorized Partnerships with most major IT vendors</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Experienced with newer technologies that will make your infrastructure more effective, with Authorized Partnerships with IT vendors</a:t>
            </a:r>
          </a:p>
          <a:p>
            <a:pPr marL="342900" indent="-342900">
              <a:spcAft>
                <a:spcPts val="1200"/>
              </a:spcAft>
              <a:buFont typeface="Arial" charset="0"/>
              <a:buChar char="•"/>
            </a:pPr>
            <a:r>
              <a:rPr lang="en-US" sz="2400" b="1" dirty="0" smtClean="0">
                <a:latin typeface="Helvetica Neue" charset="0"/>
                <a:ea typeface="Helvetica Neue" charset="0"/>
                <a:cs typeface="Helvetica Neue" charset="0"/>
              </a:rPr>
              <a:t>Local experts in hyper-converged infrastructure and Nutanix</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Prefer to meet face-to-face to learn about our Clients’ environments, rather than just communicating over email or the phone</a:t>
            </a:r>
          </a:p>
          <a:p>
            <a:pPr marL="342900" indent="-342900">
              <a:spcAft>
                <a:spcPts val="1200"/>
              </a:spcAft>
              <a:buFont typeface="Arial" charset="0"/>
              <a:buChar char="•"/>
            </a:pPr>
            <a:r>
              <a:rPr lang="en-US" sz="2400" dirty="0">
                <a:latin typeface="Helvetica Neue" charset="0"/>
                <a:ea typeface="Helvetica Neue" charset="0"/>
                <a:cs typeface="Helvetica Neue" charset="0"/>
              </a:rPr>
              <a:t>W</a:t>
            </a:r>
            <a:r>
              <a:rPr lang="en-US" sz="2400" dirty="0" smtClean="0">
                <a:latin typeface="Helvetica Neue" charset="0"/>
                <a:ea typeface="Helvetica Neue" charset="0"/>
                <a:cs typeface="Helvetica Neue" charset="0"/>
              </a:rPr>
              <a:t>e won’t waste your time or ours</a:t>
            </a:r>
            <a:endParaRPr lang="en-US" sz="2400" dirty="0"/>
          </a:p>
        </p:txBody>
      </p:sp>
    </p:spTree>
    <p:extLst>
      <p:ext uri="{BB962C8B-B14F-4D97-AF65-F5344CB8AC3E}">
        <p14:creationId xmlns:p14="http://schemas.microsoft.com/office/powerpoint/2010/main" val="21007773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515144" y="116682"/>
            <a:ext cx="11377613" cy="728663"/>
          </a:xfrm>
        </p:spPr>
        <p:txBody>
          <a:bodyPr/>
          <a:lstStyle/>
          <a:p>
            <a:r>
              <a:rPr lang="en-US" altLang="en-US" dirty="0" smtClean="0">
                <a:latin typeface="Calibri" charset="0"/>
                <a:cs typeface="Calibri" charset="0"/>
              </a:rPr>
              <a:t>What Roundstone does</a:t>
            </a:r>
            <a:endParaRPr lang="en-US" altLang="en-US" dirty="0">
              <a:latin typeface="Calibri" charset="0"/>
              <a:cs typeface="Calibri" charset="0"/>
            </a:endParaRPr>
          </a:p>
        </p:txBody>
      </p:sp>
      <p:sp>
        <p:nvSpPr>
          <p:cNvPr id="2" name="TextBox 1"/>
          <p:cNvSpPr txBox="1"/>
          <p:nvPr/>
        </p:nvSpPr>
        <p:spPr>
          <a:xfrm>
            <a:off x="609599" y="1052174"/>
            <a:ext cx="9710058" cy="4278094"/>
          </a:xfrm>
          <a:prstGeom prst="rect">
            <a:avLst/>
          </a:prstGeom>
          <a:noFill/>
        </p:spPr>
        <p:txBody>
          <a:bodyPr wrap="square" rtlCol="0">
            <a:spAutoFit/>
          </a:bodyPr>
          <a:lstStyle/>
          <a:p>
            <a:pPr marL="457200" indent="-457200">
              <a:spcBef>
                <a:spcPts val="1200"/>
              </a:spcBef>
              <a:buFont typeface="Arial" charset="0"/>
              <a:buChar char="•"/>
            </a:pPr>
            <a:r>
              <a:rPr lang="en-US" sz="2800" dirty="0" smtClean="0">
                <a:latin typeface="Helvetica Neue" charset="0"/>
                <a:ea typeface="Helvetica Neue" charset="0"/>
                <a:cs typeface="Helvetica Neue" charset="0"/>
              </a:rPr>
              <a:t>Working with Vendor Partners, we help Clients design and architect Next Generation Datacenters and Networks</a:t>
            </a:r>
          </a:p>
          <a:p>
            <a:pPr marL="457200" indent="-457200">
              <a:spcBef>
                <a:spcPts val="1200"/>
              </a:spcBef>
              <a:buFont typeface="Arial" charset="0"/>
              <a:buChar char="•"/>
            </a:pPr>
            <a:r>
              <a:rPr lang="en-US" sz="2800" dirty="0" smtClean="0">
                <a:latin typeface="Helvetica Neue" charset="0"/>
                <a:ea typeface="Helvetica Neue" charset="0"/>
                <a:cs typeface="Helvetica Neue" charset="0"/>
              </a:rPr>
              <a:t>We supply technology solutions from major and emerging IT manufacturers</a:t>
            </a:r>
          </a:p>
          <a:p>
            <a:pPr marL="457200" indent="-457200">
              <a:spcBef>
                <a:spcPts val="1200"/>
              </a:spcBef>
              <a:buFont typeface="Arial" charset="0"/>
              <a:buChar char="•"/>
            </a:pPr>
            <a:r>
              <a:rPr lang="en-US" sz="2800" dirty="0" smtClean="0">
                <a:latin typeface="Helvetica Neue" charset="0"/>
                <a:ea typeface="Helvetica Neue" charset="0"/>
                <a:cs typeface="Helvetica Neue" charset="0"/>
              </a:rPr>
              <a:t>We provide Professional Services to support Clients</a:t>
            </a:r>
          </a:p>
          <a:p>
            <a:pPr marL="457200" indent="-457200">
              <a:spcBef>
                <a:spcPts val="1200"/>
              </a:spcBef>
              <a:buFont typeface="Arial" charset="0"/>
              <a:buChar char="•"/>
            </a:pPr>
            <a:r>
              <a:rPr lang="en-US" sz="2800" dirty="0" smtClean="0">
                <a:latin typeface="Helvetica Neue" charset="0"/>
                <a:ea typeface="Helvetica Neue" charset="0"/>
                <a:cs typeface="Helvetica Neue" charset="0"/>
              </a:rPr>
              <a:t>We arrange for Public Cloud provisioning for workloads as appropriate</a:t>
            </a:r>
          </a:p>
          <a:p>
            <a:endParaRPr lang="en-US" dirty="0"/>
          </a:p>
        </p:txBody>
      </p:sp>
    </p:spTree>
    <p:extLst>
      <p:ext uri="{BB962C8B-B14F-4D97-AF65-F5344CB8AC3E}">
        <p14:creationId xmlns:p14="http://schemas.microsoft.com/office/powerpoint/2010/main" val="135936041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515144" y="116682"/>
            <a:ext cx="11377613" cy="728663"/>
          </a:xfrm>
        </p:spPr>
        <p:txBody>
          <a:bodyPr/>
          <a:lstStyle/>
          <a:p>
            <a:r>
              <a:rPr lang="en-US" altLang="en-US" dirty="0" smtClean="0">
                <a:latin typeface="Calibri" charset="0"/>
                <a:cs typeface="Calibri" charset="0"/>
              </a:rPr>
              <a:t>Agenda</a:t>
            </a:r>
            <a:endParaRPr lang="en-US" altLang="en-US" dirty="0">
              <a:latin typeface="Calibri" charset="0"/>
              <a:cs typeface="Calibri" charset="0"/>
            </a:endParaRPr>
          </a:p>
        </p:txBody>
      </p:sp>
      <p:sp>
        <p:nvSpPr>
          <p:cNvPr id="2" name="TextBox 1"/>
          <p:cNvSpPr txBox="1"/>
          <p:nvPr/>
        </p:nvSpPr>
        <p:spPr>
          <a:xfrm>
            <a:off x="526031" y="1055914"/>
            <a:ext cx="10686256" cy="2554545"/>
          </a:xfrm>
          <a:prstGeom prst="rect">
            <a:avLst/>
          </a:prstGeom>
          <a:noFill/>
        </p:spPr>
        <p:txBody>
          <a:bodyPr wrap="square" rtlCol="0">
            <a:spAutoFit/>
          </a:bodyPr>
          <a:lstStyle/>
          <a:p>
            <a:pPr marL="342900" indent="-342900">
              <a:spcAft>
                <a:spcPts val="1200"/>
              </a:spcAft>
              <a:buFont typeface="Arial" charset="0"/>
              <a:buChar char="•"/>
            </a:pPr>
            <a:r>
              <a:rPr lang="en-US" sz="2400" dirty="0" smtClean="0">
                <a:latin typeface="Helvetica Neue" charset="0"/>
                <a:ea typeface="Helvetica Neue" charset="0"/>
                <a:cs typeface="Helvetica Neue" charset="0"/>
              </a:rPr>
              <a:t>Review facts about Nutanix</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Discuss architecture</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Discuss progress</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Talk about upcoming announcements at .NEXT</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Next steps</a:t>
            </a:r>
          </a:p>
        </p:txBody>
      </p:sp>
    </p:spTree>
    <p:extLst>
      <p:ext uri="{BB962C8B-B14F-4D97-AF65-F5344CB8AC3E}">
        <p14:creationId xmlns:p14="http://schemas.microsoft.com/office/powerpoint/2010/main" val="147031135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515144" y="116682"/>
            <a:ext cx="11377613" cy="728663"/>
          </a:xfrm>
        </p:spPr>
        <p:txBody>
          <a:bodyPr/>
          <a:lstStyle/>
          <a:p>
            <a:r>
              <a:rPr lang="en-US" altLang="en-US" dirty="0" smtClean="0">
                <a:latin typeface="Calibri" charset="0"/>
                <a:cs typeface="Calibri" charset="0"/>
              </a:rPr>
              <a:t>Infrastructure Focus Areas</a:t>
            </a:r>
            <a:endParaRPr lang="en-US" altLang="en-US" dirty="0">
              <a:latin typeface="Calibri" charset="0"/>
              <a:cs typeface="Calibri" charset="0"/>
            </a:endParaRPr>
          </a:p>
        </p:txBody>
      </p:sp>
      <p:sp>
        <p:nvSpPr>
          <p:cNvPr id="3" name="TextBox 2"/>
          <p:cNvSpPr txBox="1"/>
          <p:nvPr/>
        </p:nvSpPr>
        <p:spPr>
          <a:xfrm>
            <a:off x="787742" y="1121227"/>
            <a:ext cx="10620485" cy="2862322"/>
          </a:xfrm>
          <a:prstGeom prst="rect">
            <a:avLst/>
          </a:prstGeom>
          <a:noFill/>
        </p:spPr>
        <p:txBody>
          <a:bodyPr wrap="square" rtlCol="0">
            <a:spAutoFit/>
          </a:bodyPr>
          <a:lstStyle/>
          <a:p>
            <a:pPr marL="342900" indent="-342900">
              <a:spcBef>
                <a:spcPts val="1200"/>
              </a:spcBef>
              <a:buFont typeface="Arial" charset="0"/>
              <a:buChar char="•"/>
            </a:pPr>
            <a:r>
              <a:rPr lang="en-US" sz="2800" dirty="0" smtClean="0">
                <a:latin typeface="Helvetica Neue" charset="0"/>
                <a:ea typeface="Helvetica Neue" charset="0"/>
                <a:cs typeface="Helvetica Neue" charset="0"/>
              </a:rPr>
              <a:t>Hyper-Converged Infrastructure (HCI)</a:t>
            </a:r>
          </a:p>
          <a:p>
            <a:pPr marL="342900" indent="-342900">
              <a:spcBef>
                <a:spcPts val="1200"/>
              </a:spcBef>
              <a:buFont typeface="Arial" charset="0"/>
              <a:buChar char="•"/>
            </a:pPr>
            <a:r>
              <a:rPr lang="en-US" sz="2800" dirty="0" smtClean="0">
                <a:latin typeface="Helvetica Neue" charset="0"/>
                <a:ea typeface="Helvetica Neue" charset="0"/>
                <a:cs typeface="Helvetica Neue" charset="0"/>
              </a:rPr>
              <a:t>Hybrid and All Flash Array (AFA) Storage</a:t>
            </a:r>
          </a:p>
          <a:p>
            <a:pPr marL="342900" indent="-342900">
              <a:spcBef>
                <a:spcPts val="1200"/>
              </a:spcBef>
              <a:buFont typeface="Arial" charset="0"/>
              <a:buChar char="•"/>
            </a:pPr>
            <a:r>
              <a:rPr lang="en-US" sz="2800" dirty="0" smtClean="0">
                <a:latin typeface="Helvetica Neue" charset="0"/>
                <a:ea typeface="Helvetica Neue" charset="0"/>
                <a:cs typeface="Helvetica Neue" charset="0"/>
              </a:rPr>
              <a:t>Software Defined Storage</a:t>
            </a:r>
          </a:p>
          <a:p>
            <a:pPr marL="342900" indent="-342900">
              <a:spcBef>
                <a:spcPts val="1200"/>
              </a:spcBef>
              <a:buFont typeface="Arial" charset="0"/>
              <a:buChar char="•"/>
            </a:pPr>
            <a:r>
              <a:rPr lang="en-US" sz="2800" dirty="0" smtClean="0">
                <a:latin typeface="Helvetica Neue" charset="0"/>
                <a:ea typeface="Helvetica Neue" charset="0"/>
                <a:cs typeface="Helvetica Neue" charset="0"/>
              </a:rPr>
              <a:t>Unified Communications as a Service (</a:t>
            </a:r>
            <a:r>
              <a:rPr lang="en-US" sz="2800" dirty="0" err="1" smtClean="0">
                <a:latin typeface="Helvetica Neue" charset="0"/>
                <a:ea typeface="Helvetica Neue" charset="0"/>
                <a:cs typeface="Helvetica Neue" charset="0"/>
              </a:rPr>
              <a:t>UCaaS</a:t>
            </a:r>
            <a:r>
              <a:rPr lang="en-US" sz="2800" dirty="0">
                <a:latin typeface="Helvetica Neue" charset="0"/>
                <a:ea typeface="Helvetica Neue" charset="0"/>
                <a:cs typeface="Helvetica Neue" charset="0"/>
              </a:rPr>
              <a:t>)</a:t>
            </a:r>
            <a:endParaRPr lang="en-US" sz="2800" dirty="0" smtClean="0">
              <a:latin typeface="Helvetica Neue" charset="0"/>
              <a:ea typeface="Helvetica Neue" charset="0"/>
              <a:cs typeface="Helvetica Neue" charset="0"/>
            </a:endParaRPr>
          </a:p>
          <a:p>
            <a:pPr marL="342900" indent="-342900">
              <a:spcBef>
                <a:spcPts val="1200"/>
              </a:spcBef>
              <a:buFont typeface="Arial" charset="0"/>
              <a:buChar char="•"/>
            </a:pPr>
            <a:r>
              <a:rPr lang="en-US" sz="2800" dirty="0" smtClean="0">
                <a:latin typeface="Helvetica Neue" charset="0"/>
                <a:ea typeface="Helvetica Neue" charset="0"/>
                <a:cs typeface="Helvetica Neue" charset="0"/>
              </a:rPr>
              <a:t>Next Generation Security approaches</a:t>
            </a:r>
          </a:p>
        </p:txBody>
      </p:sp>
    </p:spTree>
    <p:extLst>
      <p:ext uri="{BB962C8B-B14F-4D97-AF65-F5344CB8AC3E}">
        <p14:creationId xmlns:p14="http://schemas.microsoft.com/office/powerpoint/2010/main" val="63408958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440420"/>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515144" y="116682"/>
            <a:ext cx="11377613" cy="728663"/>
          </a:xfrm>
        </p:spPr>
        <p:txBody>
          <a:bodyPr/>
          <a:lstStyle/>
          <a:p>
            <a:r>
              <a:rPr lang="en-US" altLang="en-US" dirty="0" smtClean="0">
                <a:latin typeface="Calibri" charset="0"/>
                <a:cs typeface="Calibri" charset="0"/>
              </a:rPr>
              <a:t>Nutanix Facts</a:t>
            </a:r>
            <a:endParaRPr lang="en-US" altLang="en-US" dirty="0">
              <a:latin typeface="Calibri" charset="0"/>
              <a:cs typeface="Calibri" charset="0"/>
            </a:endParaRPr>
          </a:p>
        </p:txBody>
      </p:sp>
      <p:sp>
        <p:nvSpPr>
          <p:cNvPr id="2" name="TextBox 1"/>
          <p:cNvSpPr txBox="1"/>
          <p:nvPr/>
        </p:nvSpPr>
        <p:spPr>
          <a:xfrm>
            <a:off x="526031" y="1055914"/>
            <a:ext cx="10686256" cy="4493538"/>
          </a:xfrm>
          <a:prstGeom prst="rect">
            <a:avLst/>
          </a:prstGeom>
          <a:noFill/>
        </p:spPr>
        <p:txBody>
          <a:bodyPr wrap="square" rtlCol="0">
            <a:spAutoFit/>
          </a:bodyPr>
          <a:lstStyle/>
          <a:p>
            <a:pPr marL="342900" indent="-342900">
              <a:spcAft>
                <a:spcPts val="1200"/>
              </a:spcAft>
              <a:buFont typeface="Arial" charset="0"/>
              <a:buChar char="•"/>
            </a:pPr>
            <a:r>
              <a:rPr lang="en-US" sz="2400" dirty="0" smtClean="0">
                <a:latin typeface="Helvetica Neue" charset="0"/>
                <a:ea typeface="Helvetica Neue" charset="0"/>
                <a:cs typeface="Helvetica Neue" charset="0"/>
              </a:rPr>
              <a:t>Founded in 2009 by those involved with design of the Google File System</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Idea was to create a web-scale environment for on-premises corporate infrastructures</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Make IT as easy to deploy and use as an iPhone</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Started shipping products in 2011</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Software company, but initial deployments have been as an appliance</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Company is in hyper-growth mode</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Leader in both Gartner and IDC ratings for converged infrastructure</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This is an experienced, well run, innovative company</a:t>
            </a:r>
          </a:p>
        </p:txBody>
      </p:sp>
    </p:spTree>
    <p:extLst>
      <p:ext uri="{BB962C8B-B14F-4D97-AF65-F5344CB8AC3E}">
        <p14:creationId xmlns:p14="http://schemas.microsoft.com/office/powerpoint/2010/main" val="79867765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515144" y="116682"/>
            <a:ext cx="11377613" cy="728663"/>
          </a:xfrm>
        </p:spPr>
        <p:txBody>
          <a:bodyPr/>
          <a:lstStyle/>
          <a:p>
            <a:r>
              <a:rPr lang="en-US" altLang="en-US" dirty="0" smtClean="0">
                <a:latin typeface="Calibri" charset="0"/>
                <a:cs typeface="Calibri" charset="0"/>
              </a:rPr>
              <a:t>More Nutanix Facts</a:t>
            </a:r>
            <a:endParaRPr lang="en-US" altLang="en-US" dirty="0">
              <a:latin typeface="Calibri" charset="0"/>
              <a:cs typeface="Calibri" charset="0"/>
            </a:endParaRPr>
          </a:p>
        </p:txBody>
      </p:sp>
      <p:sp>
        <p:nvSpPr>
          <p:cNvPr id="2" name="TextBox 1"/>
          <p:cNvSpPr txBox="1"/>
          <p:nvPr/>
        </p:nvSpPr>
        <p:spPr>
          <a:xfrm>
            <a:off x="526031" y="1055914"/>
            <a:ext cx="10686256" cy="3600986"/>
          </a:xfrm>
          <a:prstGeom prst="rect">
            <a:avLst/>
          </a:prstGeom>
          <a:noFill/>
        </p:spPr>
        <p:txBody>
          <a:bodyPr wrap="square" rtlCol="0">
            <a:spAutoFit/>
          </a:bodyPr>
          <a:lstStyle/>
          <a:p>
            <a:pPr marL="342900" indent="-342900">
              <a:spcAft>
                <a:spcPts val="1200"/>
              </a:spcAft>
              <a:buFont typeface="Arial" charset="0"/>
              <a:buChar char="•"/>
            </a:pPr>
            <a:r>
              <a:rPr lang="en-US" sz="2400" dirty="0" smtClean="0">
                <a:latin typeface="Helvetica Neue" charset="0"/>
                <a:ea typeface="Helvetica Neue" charset="0"/>
                <a:cs typeface="Helvetica Neue" charset="0"/>
              </a:rPr>
              <a:t>Revenue in 2016 was over $440 million</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IPO was September 2016; stock up 12% since IPO</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Expected revenue of over $800 million for YE’17 (July ‘17)</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Over 6,600 customers</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Over 2,500 employees</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Ships to over 150 countries</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Net Promoter Score is 90</a:t>
            </a:r>
          </a:p>
        </p:txBody>
      </p:sp>
    </p:spTree>
    <p:extLst>
      <p:ext uri="{BB962C8B-B14F-4D97-AF65-F5344CB8AC3E}">
        <p14:creationId xmlns:p14="http://schemas.microsoft.com/office/powerpoint/2010/main" val="103608589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515144" y="116682"/>
            <a:ext cx="11377613" cy="728663"/>
          </a:xfrm>
        </p:spPr>
        <p:txBody>
          <a:bodyPr/>
          <a:lstStyle/>
          <a:p>
            <a:r>
              <a:rPr lang="en-US" altLang="en-US" dirty="0" smtClean="0">
                <a:latin typeface="Calibri" charset="0"/>
                <a:cs typeface="Calibri" charset="0"/>
              </a:rPr>
              <a:t>Level Set-Traditional 3-Tier Ar</a:t>
            </a:r>
            <a:r>
              <a:rPr lang="en-US" altLang="en-US" dirty="0">
                <a:latin typeface="Calibri" charset="0"/>
                <a:cs typeface="Calibri" charset="0"/>
              </a:rPr>
              <a:t>c</a:t>
            </a:r>
            <a:r>
              <a:rPr lang="en-US" altLang="en-US" dirty="0" smtClean="0">
                <a:latin typeface="Calibri" charset="0"/>
                <a:cs typeface="Calibri" charset="0"/>
              </a:rPr>
              <a:t>hitecture</a:t>
            </a:r>
            <a:endParaRPr lang="en-US" altLang="en-US" dirty="0">
              <a:latin typeface="Calibri" charset="0"/>
              <a:cs typeface="Calibri" charset="0"/>
            </a:endParaRPr>
          </a:p>
        </p:txBody>
      </p:sp>
      <p:sp>
        <p:nvSpPr>
          <p:cNvPr id="2" name="TextBox 1"/>
          <p:cNvSpPr txBox="1"/>
          <p:nvPr/>
        </p:nvSpPr>
        <p:spPr>
          <a:xfrm>
            <a:off x="526031" y="1055914"/>
            <a:ext cx="10686256" cy="5016758"/>
          </a:xfrm>
          <a:prstGeom prst="rect">
            <a:avLst/>
          </a:prstGeom>
          <a:noFill/>
        </p:spPr>
        <p:txBody>
          <a:bodyPr wrap="square" rtlCol="0">
            <a:spAutoFit/>
          </a:bodyPr>
          <a:lstStyle/>
          <a:p>
            <a:pPr marL="342900" indent="-342900">
              <a:spcAft>
                <a:spcPts val="1200"/>
              </a:spcAft>
              <a:buFont typeface="Arial" charset="0"/>
              <a:buChar char="•"/>
            </a:pPr>
            <a:r>
              <a:rPr lang="en-US" sz="2400" dirty="0" smtClean="0">
                <a:latin typeface="Helvetica Neue" charset="0"/>
                <a:ea typeface="Helvetica Neue" charset="0"/>
                <a:cs typeface="Helvetica Neue" charset="0"/>
              </a:rPr>
              <a:t>Separate and discrete servers, storage, and networking</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Operating systems tend to go with device</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Hypervisor is a separate product</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Purchased with eye toward 3-5 year horizon</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Product cost, support cost</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Interoperability</a:t>
            </a:r>
          </a:p>
          <a:p>
            <a:pPr marL="342900" indent="-342900">
              <a:spcAft>
                <a:spcPts val="1200"/>
              </a:spcAft>
              <a:buFont typeface="Arial" charset="0"/>
              <a:buChar char="•"/>
            </a:pPr>
            <a:r>
              <a:rPr lang="en-US" sz="2400" dirty="0">
                <a:latin typeface="Helvetica Neue" charset="0"/>
                <a:ea typeface="Helvetica Neue" charset="0"/>
                <a:cs typeface="Helvetica Neue" charset="0"/>
              </a:rPr>
              <a:t>I</a:t>
            </a:r>
            <a:r>
              <a:rPr lang="en-US" sz="2400" dirty="0" smtClean="0">
                <a:latin typeface="Helvetica Neue" charset="0"/>
                <a:ea typeface="Helvetica Neue" charset="0"/>
                <a:cs typeface="Helvetica Neue" charset="0"/>
              </a:rPr>
              <a:t>ndustry standard servers use Intel chips (some AMD)</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All storage arrays use Western Digital or Seagate disk drives, with SSD drives becoming the standard</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Physical controllers connect all of the devices</a:t>
            </a:r>
          </a:p>
        </p:txBody>
      </p:sp>
    </p:spTree>
    <p:extLst>
      <p:ext uri="{BB962C8B-B14F-4D97-AF65-F5344CB8AC3E}">
        <p14:creationId xmlns:p14="http://schemas.microsoft.com/office/powerpoint/2010/main" val="102701524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515144" y="116682"/>
            <a:ext cx="11377613" cy="728663"/>
          </a:xfrm>
        </p:spPr>
        <p:txBody>
          <a:bodyPr/>
          <a:lstStyle/>
          <a:p>
            <a:r>
              <a:rPr lang="en-US" altLang="en-US" dirty="0" smtClean="0">
                <a:latin typeface="Calibri" charset="0"/>
                <a:cs typeface="Calibri" charset="0"/>
              </a:rPr>
              <a:t>Level Set-Traditional 3-Tier Architecture</a:t>
            </a:r>
            <a:endParaRPr lang="en-US" altLang="en-US" dirty="0">
              <a:latin typeface="Calibri" charset="0"/>
              <a:cs typeface="Calibri" charset="0"/>
            </a:endParaRPr>
          </a:p>
        </p:txBody>
      </p:sp>
      <p:sp>
        <p:nvSpPr>
          <p:cNvPr id="2" name="TextBox 1"/>
          <p:cNvSpPr txBox="1"/>
          <p:nvPr/>
        </p:nvSpPr>
        <p:spPr>
          <a:xfrm>
            <a:off x="515145" y="1055914"/>
            <a:ext cx="10686256" cy="5755422"/>
          </a:xfrm>
          <a:prstGeom prst="rect">
            <a:avLst/>
          </a:prstGeom>
          <a:noFill/>
        </p:spPr>
        <p:txBody>
          <a:bodyPr wrap="square" rtlCol="0">
            <a:spAutoFit/>
          </a:bodyPr>
          <a:lstStyle/>
          <a:p>
            <a:pPr marL="342900" indent="-342900">
              <a:spcAft>
                <a:spcPts val="1200"/>
              </a:spcAft>
              <a:buFont typeface="Arial" charset="0"/>
              <a:buChar char="•"/>
            </a:pPr>
            <a:r>
              <a:rPr lang="en-US" sz="2400" dirty="0" smtClean="0">
                <a:latin typeface="Helvetica Neue" charset="0"/>
                <a:ea typeface="Helvetica Neue" charset="0"/>
                <a:cs typeface="Helvetica Neue" charset="0"/>
              </a:rPr>
              <a:t>Need talent to manage all of the devices and software, usually specialized people</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Probably have fewer people in the team than you could use</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Downward pressure on costs for IT</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Constant inquiry/pressure about using “The Cloud” instead of your own infrastructure</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At the mercy of the manufacturers for advancement</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Still very much a hardware-based approach to IT</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Vendors do not innovate at the same rate, resulting in unbalanced systems</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Users are dependent on increments decided by the Vendor, not by use case</a:t>
            </a:r>
          </a:p>
          <a:p>
            <a:pPr marL="342900" indent="-342900">
              <a:spcAft>
                <a:spcPts val="1200"/>
              </a:spcAft>
              <a:buFont typeface="Arial" charset="0"/>
              <a:buChar char="•"/>
            </a:pPr>
            <a:endParaRPr lang="en-US" sz="2400" dirty="0" smtClean="0">
              <a:latin typeface="Helvetica Neue" charset="0"/>
              <a:ea typeface="Helvetica Neue" charset="0"/>
              <a:cs typeface="Helvetica Neue" charset="0"/>
            </a:endParaRPr>
          </a:p>
        </p:txBody>
      </p:sp>
    </p:spTree>
    <p:extLst>
      <p:ext uri="{BB962C8B-B14F-4D97-AF65-F5344CB8AC3E}">
        <p14:creationId xmlns:p14="http://schemas.microsoft.com/office/powerpoint/2010/main" val="110422057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515144" y="116682"/>
            <a:ext cx="11377613" cy="728663"/>
          </a:xfrm>
        </p:spPr>
        <p:txBody>
          <a:bodyPr/>
          <a:lstStyle/>
          <a:p>
            <a:r>
              <a:rPr lang="en-US" altLang="en-US" sz="4400" dirty="0" smtClean="0">
                <a:latin typeface="Calibri" charset="0"/>
                <a:cs typeface="Calibri" charset="0"/>
              </a:rPr>
              <a:t>Basics of True Hyper-Converged Infrastructure</a:t>
            </a:r>
            <a:endParaRPr lang="en-US" altLang="en-US" sz="4400" dirty="0">
              <a:latin typeface="Calibri" charset="0"/>
              <a:cs typeface="Calibri" charset="0"/>
            </a:endParaRPr>
          </a:p>
        </p:txBody>
      </p:sp>
      <p:sp>
        <p:nvSpPr>
          <p:cNvPr id="2" name="TextBox 1"/>
          <p:cNvSpPr txBox="1"/>
          <p:nvPr/>
        </p:nvSpPr>
        <p:spPr>
          <a:xfrm>
            <a:off x="515144" y="1099457"/>
            <a:ext cx="10686256" cy="3600986"/>
          </a:xfrm>
          <a:prstGeom prst="rect">
            <a:avLst/>
          </a:prstGeom>
          <a:noFill/>
        </p:spPr>
        <p:txBody>
          <a:bodyPr wrap="square" rtlCol="0">
            <a:spAutoFit/>
          </a:bodyPr>
          <a:lstStyle/>
          <a:p>
            <a:pPr marL="342900" indent="-342900">
              <a:spcAft>
                <a:spcPts val="1200"/>
              </a:spcAft>
              <a:buFont typeface="Arial" charset="0"/>
              <a:buChar char="•"/>
            </a:pPr>
            <a:r>
              <a:rPr lang="en-US" sz="2400" dirty="0" smtClean="0">
                <a:latin typeface="Helvetica Neue" charset="0"/>
                <a:ea typeface="Helvetica Neue" charset="0"/>
                <a:cs typeface="Helvetica Neue" charset="0"/>
              </a:rPr>
              <a:t>Software approach to the data center; commodity hardware is fine </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Requires a web-scale file system at the core</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Not just “combining disparate products” into one rack or appliance</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Hardware stack is integrated with hypervisor and management stack</a:t>
            </a:r>
          </a:p>
          <a:p>
            <a:pPr marL="342900" indent="-342900">
              <a:spcAft>
                <a:spcPts val="1200"/>
              </a:spcAft>
              <a:buFont typeface="Arial" charset="0"/>
              <a:buChar char="•"/>
            </a:pPr>
            <a:r>
              <a:rPr lang="en-US" sz="2400" dirty="0" smtClean="0">
                <a:latin typeface="Helvetica Neue" charset="0"/>
                <a:ea typeface="Helvetica Neue" charset="0"/>
                <a:cs typeface="Helvetica Neue" charset="0"/>
              </a:rPr>
              <a:t>Allows users a Cloud environment in your own data center</a:t>
            </a:r>
          </a:p>
          <a:p>
            <a:pPr marL="342900" indent="-342900">
              <a:spcAft>
                <a:spcPts val="1200"/>
              </a:spcAft>
              <a:buFont typeface="Arial" charset="0"/>
              <a:buChar char="•"/>
            </a:pPr>
            <a:endParaRPr lang="en-US" sz="2400" dirty="0">
              <a:latin typeface="Helvetica Neue" charset="0"/>
              <a:ea typeface="Helvetica Neue" charset="0"/>
              <a:cs typeface="Helvetica Neue" charset="0"/>
            </a:endParaRPr>
          </a:p>
          <a:p>
            <a:pPr marL="342900" indent="-342900">
              <a:spcAft>
                <a:spcPts val="1200"/>
              </a:spcAft>
              <a:buFont typeface="Arial" charset="0"/>
              <a:buChar char="•"/>
            </a:pPr>
            <a:r>
              <a:rPr lang="en-US" sz="2400" dirty="0" smtClean="0">
                <a:latin typeface="Helvetica Neue" charset="0"/>
                <a:ea typeface="Helvetica Neue" charset="0"/>
                <a:cs typeface="Helvetica Neue" charset="0"/>
              </a:rPr>
              <a:t>And, it should be about giving you </a:t>
            </a:r>
            <a:r>
              <a:rPr lang="en-US" sz="2400" b="1" dirty="0" smtClean="0">
                <a:latin typeface="Helvetica Neue" charset="0"/>
                <a:ea typeface="Helvetica Neue" charset="0"/>
                <a:cs typeface="Helvetica Neue" charset="0"/>
              </a:rPr>
              <a:t>choice</a:t>
            </a:r>
          </a:p>
        </p:txBody>
      </p:sp>
    </p:spTree>
    <p:extLst>
      <p:ext uri="{BB962C8B-B14F-4D97-AF65-F5344CB8AC3E}">
        <p14:creationId xmlns:p14="http://schemas.microsoft.com/office/powerpoint/2010/main" val="155547757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306218" y="-12312"/>
            <a:ext cx="7358063" cy="2321719"/>
          </a:xfrm>
        </p:spPr>
        <p:txBody>
          <a:bodyPr/>
          <a:lstStyle/>
          <a:p>
            <a:r>
              <a:rPr lang="en-US" dirty="0"/>
              <a:t>Scalable Distributed System Design</a:t>
            </a:r>
          </a:p>
        </p:txBody>
      </p:sp>
      <p:sp>
        <p:nvSpPr>
          <p:cNvPr id="133" name="Rounded Rectangle 132"/>
          <p:cNvSpPr/>
          <p:nvPr/>
        </p:nvSpPr>
        <p:spPr bwMode="ltGray">
          <a:xfrm>
            <a:off x="970977" y="2707646"/>
            <a:ext cx="2677183" cy="1661061"/>
          </a:xfrm>
          <a:prstGeom prst="roundRect">
            <a:avLst>
              <a:gd name="adj" fmla="val 3725"/>
            </a:avLst>
          </a:prstGeom>
          <a:solidFill>
            <a:sysClr val="window" lastClr="FFFFFF"/>
          </a:solidFill>
          <a:ln w="19050" cap="flat" cmpd="sng" algn="ctr">
            <a:solidFill>
              <a:schemeClr val="accent3"/>
            </a:solidFill>
            <a:prstDash val="solid"/>
          </a:ln>
          <a:effectLst/>
        </p:spPr>
        <p:txBody>
          <a:bodyPr lIns="121854" tIns="60926" rIns="121854" bIns="60926" rtlCol="0" anchor="ctr"/>
          <a:lstStyle/>
          <a:p>
            <a:pPr algn="ctr" defTabSz="1218560">
              <a:defRPr/>
            </a:pPr>
            <a:endParaRPr lang="en-US" sz="2099" kern="0">
              <a:solidFill>
                <a:srgbClr val="C7C9CC"/>
              </a:solidFill>
              <a:latin typeface="Gotham Rounded Book"/>
              <a:cs typeface="Gotham Rounded Book"/>
            </a:endParaRPr>
          </a:p>
        </p:txBody>
      </p:sp>
      <p:sp>
        <p:nvSpPr>
          <p:cNvPr id="134" name="Rounded Rectangle 133"/>
          <p:cNvSpPr/>
          <p:nvPr/>
        </p:nvSpPr>
        <p:spPr bwMode="ltGray">
          <a:xfrm>
            <a:off x="1172908" y="3097328"/>
            <a:ext cx="503681" cy="330339"/>
          </a:xfrm>
          <a:prstGeom prst="roundRect">
            <a:avLst>
              <a:gd name="adj" fmla="val 16455"/>
            </a:avLst>
          </a:prstGeom>
          <a:solidFill>
            <a:srgbClr val="454545"/>
          </a:solidFill>
          <a:ln w="9525" cap="flat" cmpd="sng" algn="ctr">
            <a:noFill/>
            <a:prstDash val="solid"/>
          </a:ln>
          <a:effectLst/>
        </p:spPr>
        <p:txBody>
          <a:bodyPr wrap="none" lIns="121854" tIns="60926" rIns="121854" bIns="60926" rtlCol="0" anchor="ctr"/>
          <a:lstStyle/>
          <a:p>
            <a:pPr algn="ctr" defTabSz="1218560">
              <a:defRPr/>
            </a:pPr>
            <a:r>
              <a:rPr lang="en-US" sz="1199" kern="0" dirty="0">
                <a:solidFill>
                  <a:sysClr val="window" lastClr="FFFFFF"/>
                </a:solidFill>
                <a:latin typeface="Gotham Rounded Book"/>
                <a:cs typeface="Gotham Rounded Book"/>
              </a:rPr>
              <a:t>VM</a:t>
            </a:r>
          </a:p>
        </p:txBody>
      </p:sp>
      <p:sp>
        <p:nvSpPr>
          <p:cNvPr id="135" name="Rounded Rectangle 134"/>
          <p:cNvSpPr/>
          <p:nvPr/>
        </p:nvSpPr>
        <p:spPr bwMode="ltGray">
          <a:xfrm>
            <a:off x="1763834" y="3097334"/>
            <a:ext cx="503681" cy="330339"/>
          </a:xfrm>
          <a:prstGeom prst="roundRect">
            <a:avLst>
              <a:gd name="adj" fmla="val 16455"/>
            </a:avLst>
          </a:prstGeom>
          <a:solidFill>
            <a:srgbClr val="454545"/>
          </a:solidFill>
          <a:ln w="9525" cap="flat" cmpd="sng" algn="ctr">
            <a:noFill/>
            <a:prstDash val="solid"/>
          </a:ln>
          <a:effectLst/>
        </p:spPr>
        <p:txBody>
          <a:bodyPr wrap="none" lIns="121854" tIns="60926" rIns="121854" bIns="60926" rtlCol="0" anchor="ctr"/>
          <a:lstStyle/>
          <a:p>
            <a:pPr algn="ctr" defTabSz="1218560">
              <a:defRPr/>
            </a:pPr>
            <a:r>
              <a:rPr lang="en-US" sz="1199" kern="0" dirty="0">
                <a:solidFill>
                  <a:sysClr val="window" lastClr="FFFFFF"/>
                </a:solidFill>
                <a:latin typeface="Gotham Rounded Book"/>
                <a:cs typeface="Gotham Rounded Book"/>
              </a:rPr>
              <a:t>VM</a:t>
            </a:r>
          </a:p>
        </p:txBody>
      </p:sp>
      <p:sp>
        <p:nvSpPr>
          <p:cNvPr id="136" name="Rounded Rectangle 135"/>
          <p:cNvSpPr/>
          <p:nvPr/>
        </p:nvSpPr>
        <p:spPr bwMode="ltGray">
          <a:xfrm>
            <a:off x="2356001" y="3097332"/>
            <a:ext cx="503681" cy="330339"/>
          </a:xfrm>
          <a:prstGeom prst="roundRect">
            <a:avLst>
              <a:gd name="adj" fmla="val 16455"/>
            </a:avLst>
          </a:prstGeom>
          <a:solidFill>
            <a:srgbClr val="454545"/>
          </a:solidFill>
          <a:ln w="9525" cap="flat" cmpd="sng" algn="ctr">
            <a:noFill/>
            <a:prstDash val="solid"/>
          </a:ln>
          <a:effectLst/>
        </p:spPr>
        <p:txBody>
          <a:bodyPr wrap="none" lIns="121854" tIns="60926" rIns="121854" bIns="60926" rtlCol="0" anchor="ctr"/>
          <a:lstStyle/>
          <a:p>
            <a:pPr algn="ctr" defTabSz="1218560">
              <a:defRPr/>
            </a:pPr>
            <a:r>
              <a:rPr lang="en-US" sz="1199" kern="0" dirty="0">
                <a:solidFill>
                  <a:sysClr val="window" lastClr="FFFFFF"/>
                </a:solidFill>
                <a:latin typeface="Gotham Rounded Book"/>
                <a:cs typeface="Gotham Rounded Book"/>
              </a:rPr>
              <a:t>VM</a:t>
            </a:r>
          </a:p>
        </p:txBody>
      </p:sp>
      <p:sp>
        <p:nvSpPr>
          <p:cNvPr id="137" name="Rounded Rectangle 136"/>
          <p:cNvSpPr/>
          <p:nvPr/>
        </p:nvSpPr>
        <p:spPr bwMode="ltGray">
          <a:xfrm>
            <a:off x="2946925" y="3097327"/>
            <a:ext cx="503681" cy="330339"/>
          </a:xfrm>
          <a:prstGeom prst="roundRect">
            <a:avLst>
              <a:gd name="adj" fmla="val 16455"/>
            </a:avLst>
          </a:prstGeom>
          <a:solidFill>
            <a:schemeClr val="accent1"/>
          </a:solidFill>
          <a:ln w="9525" cap="flat" cmpd="sng" algn="ctr">
            <a:noFill/>
            <a:prstDash val="solid"/>
          </a:ln>
          <a:effectLst/>
        </p:spPr>
        <p:txBody>
          <a:bodyPr wrap="none" lIns="121854" tIns="60926" rIns="121854" bIns="60926" rtlCol="0" anchor="ctr"/>
          <a:lstStyle/>
          <a:p>
            <a:pPr algn="ctr" defTabSz="1218560">
              <a:defRPr/>
            </a:pPr>
            <a:r>
              <a:rPr lang="en-US" sz="1099" kern="0" dirty="0">
                <a:solidFill>
                  <a:sysClr val="window" lastClr="FFFFFF"/>
                </a:solidFill>
                <a:latin typeface="Gotham Rounded Book"/>
                <a:cs typeface="Gotham Rounded Book"/>
              </a:rPr>
              <a:t>CVM</a:t>
            </a:r>
          </a:p>
        </p:txBody>
      </p:sp>
      <p:sp>
        <p:nvSpPr>
          <p:cNvPr id="146" name="Rounded Rectangle 145"/>
          <p:cNvSpPr/>
          <p:nvPr/>
        </p:nvSpPr>
        <p:spPr bwMode="ltGray">
          <a:xfrm>
            <a:off x="1172908" y="3488384"/>
            <a:ext cx="2277696" cy="337355"/>
          </a:xfrm>
          <a:prstGeom prst="roundRect">
            <a:avLst>
              <a:gd name="adj" fmla="val 16455"/>
            </a:avLst>
          </a:prstGeom>
          <a:solidFill>
            <a:srgbClr val="454545"/>
          </a:solidFill>
          <a:ln w="9525" cap="flat" cmpd="sng" algn="ctr">
            <a:noFill/>
            <a:prstDash val="solid"/>
          </a:ln>
          <a:effectLst/>
        </p:spPr>
        <p:txBody>
          <a:bodyPr lIns="121854" tIns="60926" rIns="121854" bIns="60926" rtlCol="0" anchor="ctr"/>
          <a:lstStyle/>
          <a:p>
            <a:pPr algn="ctr" defTabSz="1218560">
              <a:defRPr/>
            </a:pPr>
            <a:r>
              <a:rPr lang="en-US" sz="1099" kern="0" dirty="0">
                <a:solidFill>
                  <a:schemeClr val="bg1"/>
                </a:solidFill>
                <a:latin typeface="Gotham Rounded Book"/>
                <a:cs typeface="Gotham Rounded Book"/>
              </a:rPr>
              <a:t>Hypervisor</a:t>
            </a:r>
          </a:p>
        </p:txBody>
      </p:sp>
      <p:sp>
        <p:nvSpPr>
          <p:cNvPr id="119" name="Rounded Rectangle 118"/>
          <p:cNvSpPr/>
          <p:nvPr/>
        </p:nvSpPr>
        <p:spPr bwMode="ltGray">
          <a:xfrm>
            <a:off x="3878583" y="2707646"/>
            <a:ext cx="2677183" cy="1661061"/>
          </a:xfrm>
          <a:prstGeom prst="roundRect">
            <a:avLst>
              <a:gd name="adj" fmla="val 3725"/>
            </a:avLst>
          </a:prstGeom>
          <a:solidFill>
            <a:sysClr val="window" lastClr="FFFFFF"/>
          </a:solidFill>
          <a:ln w="19050" cap="flat" cmpd="sng" algn="ctr">
            <a:solidFill>
              <a:schemeClr val="accent3"/>
            </a:solidFill>
            <a:prstDash val="solid"/>
          </a:ln>
          <a:effectLst/>
        </p:spPr>
        <p:txBody>
          <a:bodyPr lIns="121854" tIns="60926" rIns="121854" bIns="60926" rtlCol="0" anchor="ctr"/>
          <a:lstStyle/>
          <a:p>
            <a:pPr algn="ctr" defTabSz="1218560">
              <a:defRPr/>
            </a:pPr>
            <a:endParaRPr lang="en-US" sz="2099" kern="0">
              <a:solidFill>
                <a:srgbClr val="C7C9CC"/>
              </a:solidFill>
              <a:latin typeface="Gotham Rounded Book"/>
              <a:cs typeface="Gotham Rounded Book"/>
            </a:endParaRPr>
          </a:p>
        </p:txBody>
      </p:sp>
      <p:sp>
        <p:nvSpPr>
          <p:cNvPr id="120" name="Rounded Rectangle 119"/>
          <p:cNvSpPr/>
          <p:nvPr/>
        </p:nvSpPr>
        <p:spPr bwMode="ltGray">
          <a:xfrm>
            <a:off x="4080513" y="3097328"/>
            <a:ext cx="503681" cy="330339"/>
          </a:xfrm>
          <a:prstGeom prst="roundRect">
            <a:avLst>
              <a:gd name="adj" fmla="val 16455"/>
            </a:avLst>
          </a:prstGeom>
          <a:solidFill>
            <a:srgbClr val="454545"/>
          </a:solidFill>
          <a:ln w="9525" cap="flat" cmpd="sng" algn="ctr">
            <a:noFill/>
            <a:prstDash val="solid"/>
          </a:ln>
          <a:effectLst/>
        </p:spPr>
        <p:txBody>
          <a:bodyPr wrap="none" lIns="121854" tIns="60926" rIns="121854" bIns="60926" rtlCol="0" anchor="ctr"/>
          <a:lstStyle/>
          <a:p>
            <a:pPr algn="ctr" defTabSz="1218560">
              <a:defRPr/>
            </a:pPr>
            <a:r>
              <a:rPr lang="en-US" sz="1199" kern="0" dirty="0">
                <a:solidFill>
                  <a:sysClr val="window" lastClr="FFFFFF"/>
                </a:solidFill>
                <a:latin typeface="Gotham Rounded Book"/>
                <a:cs typeface="Gotham Rounded Book"/>
              </a:rPr>
              <a:t>VM</a:t>
            </a:r>
          </a:p>
        </p:txBody>
      </p:sp>
      <p:sp>
        <p:nvSpPr>
          <p:cNvPr id="121" name="Rounded Rectangle 120"/>
          <p:cNvSpPr/>
          <p:nvPr/>
        </p:nvSpPr>
        <p:spPr bwMode="ltGray">
          <a:xfrm>
            <a:off x="4671439" y="3097334"/>
            <a:ext cx="503681" cy="330339"/>
          </a:xfrm>
          <a:prstGeom prst="roundRect">
            <a:avLst>
              <a:gd name="adj" fmla="val 16455"/>
            </a:avLst>
          </a:prstGeom>
          <a:solidFill>
            <a:srgbClr val="454545"/>
          </a:solidFill>
          <a:ln w="9525" cap="flat" cmpd="sng" algn="ctr">
            <a:noFill/>
            <a:prstDash val="solid"/>
          </a:ln>
          <a:effectLst/>
        </p:spPr>
        <p:txBody>
          <a:bodyPr wrap="none" lIns="121854" tIns="60926" rIns="121854" bIns="60926" rtlCol="0" anchor="ctr"/>
          <a:lstStyle/>
          <a:p>
            <a:pPr algn="ctr" defTabSz="1218560">
              <a:defRPr/>
            </a:pPr>
            <a:r>
              <a:rPr lang="en-US" sz="1199" kern="0" dirty="0">
                <a:solidFill>
                  <a:sysClr val="window" lastClr="FFFFFF"/>
                </a:solidFill>
                <a:latin typeface="Gotham Rounded Book"/>
                <a:cs typeface="Gotham Rounded Book"/>
              </a:rPr>
              <a:t>VM</a:t>
            </a:r>
          </a:p>
        </p:txBody>
      </p:sp>
      <p:sp>
        <p:nvSpPr>
          <p:cNvPr id="122" name="Rounded Rectangle 121"/>
          <p:cNvSpPr/>
          <p:nvPr/>
        </p:nvSpPr>
        <p:spPr bwMode="ltGray">
          <a:xfrm>
            <a:off x="5263608" y="3097332"/>
            <a:ext cx="503681" cy="330339"/>
          </a:xfrm>
          <a:prstGeom prst="roundRect">
            <a:avLst>
              <a:gd name="adj" fmla="val 16455"/>
            </a:avLst>
          </a:prstGeom>
          <a:solidFill>
            <a:srgbClr val="454545"/>
          </a:solidFill>
          <a:ln w="9525" cap="flat" cmpd="sng" algn="ctr">
            <a:noFill/>
            <a:prstDash val="solid"/>
          </a:ln>
          <a:effectLst/>
        </p:spPr>
        <p:txBody>
          <a:bodyPr wrap="none" lIns="121854" tIns="60926" rIns="121854" bIns="60926" rtlCol="0" anchor="ctr"/>
          <a:lstStyle/>
          <a:p>
            <a:pPr algn="ctr" defTabSz="1218560">
              <a:defRPr/>
            </a:pPr>
            <a:r>
              <a:rPr lang="en-US" sz="1199" kern="0" dirty="0">
                <a:solidFill>
                  <a:sysClr val="window" lastClr="FFFFFF"/>
                </a:solidFill>
                <a:latin typeface="Gotham Rounded Book"/>
                <a:cs typeface="Gotham Rounded Book"/>
              </a:rPr>
              <a:t>VM</a:t>
            </a:r>
          </a:p>
        </p:txBody>
      </p:sp>
      <p:sp>
        <p:nvSpPr>
          <p:cNvPr id="123" name="Rounded Rectangle 122"/>
          <p:cNvSpPr/>
          <p:nvPr/>
        </p:nvSpPr>
        <p:spPr bwMode="ltGray">
          <a:xfrm>
            <a:off x="5854532" y="3097327"/>
            <a:ext cx="503681" cy="330339"/>
          </a:xfrm>
          <a:prstGeom prst="roundRect">
            <a:avLst>
              <a:gd name="adj" fmla="val 16455"/>
            </a:avLst>
          </a:prstGeom>
          <a:solidFill>
            <a:schemeClr val="accent1"/>
          </a:solidFill>
          <a:ln w="9525" cap="flat" cmpd="sng" algn="ctr">
            <a:noFill/>
            <a:prstDash val="solid"/>
          </a:ln>
          <a:effectLst/>
        </p:spPr>
        <p:txBody>
          <a:bodyPr wrap="none" lIns="121854" tIns="60926" rIns="121854" bIns="60926" rtlCol="0" anchor="ctr"/>
          <a:lstStyle/>
          <a:p>
            <a:pPr algn="ctr" defTabSz="1218560">
              <a:defRPr/>
            </a:pPr>
            <a:r>
              <a:rPr lang="en-US" sz="1099" kern="0" dirty="0">
                <a:solidFill>
                  <a:sysClr val="window" lastClr="FFFFFF"/>
                </a:solidFill>
                <a:latin typeface="Gotham Rounded Book"/>
                <a:cs typeface="Gotham Rounded Book"/>
              </a:rPr>
              <a:t>CVM</a:t>
            </a:r>
          </a:p>
        </p:txBody>
      </p:sp>
      <p:sp>
        <p:nvSpPr>
          <p:cNvPr id="132" name="Rounded Rectangle 131"/>
          <p:cNvSpPr/>
          <p:nvPr/>
        </p:nvSpPr>
        <p:spPr bwMode="ltGray">
          <a:xfrm>
            <a:off x="4080516" y="3488384"/>
            <a:ext cx="2277696" cy="337355"/>
          </a:xfrm>
          <a:prstGeom prst="roundRect">
            <a:avLst>
              <a:gd name="adj" fmla="val 16455"/>
            </a:avLst>
          </a:prstGeom>
          <a:solidFill>
            <a:srgbClr val="454545"/>
          </a:solidFill>
          <a:ln w="9525" cap="flat" cmpd="sng" algn="ctr">
            <a:noFill/>
            <a:prstDash val="solid"/>
          </a:ln>
          <a:effectLst/>
        </p:spPr>
        <p:txBody>
          <a:bodyPr lIns="121854" tIns="60926" rIns="121854" bIns="60926" rtlCol="0" anchor="ctr"/>
          <a:lstStyle/>
          <a:p>
            <a:pPr algn="ctr" defTabSz="1218560">
              <a:defRPr/>
            </a:pPr>
            <a:r>
              <a:rPr lang="en-US" sz="1099" kern="0" dirty="0">
                <a:solidFill>
                  <a:schemeClr val="bg1"/>
                </a:solidFill>
                <a:latin typeface="Gotham Rounded Book"/>
                <a:cs typeface="Gotham Rounded Book"/>
              </a:rPr>
              <a:t>Hypervisor</a:t>
            </a:r>
          </a:p>
        </p:txBody>
      </p:sp>
      <p:sp>
        <p:nvSpPr>
          <p:cNvPr id="91" name="Rounded Rectangle 90"/>
          <p:cNvSpPr/>
          <p:nvPr/>
        </p:nvSpPr>
        <p:spPr bwMode="ltGray">
          <a:xfrm>
            <a:off x="7841220" y="2707646"/>
            <a:ext cx="2677183" cy="1661061"/>
          </a:xfrm>
          <a:prstGeom prst="roundRect">
            <a:avLst>
              <a:gd name="adj" fmla="val 3725"/>
            </a:avLst>
          </a:prstGeom>
          <a:solidFill>
            <a:sysClr val="window" lastClr="FFFFFF"/>
          </a:solidFill>
          <a:ln w="19050" cap="flat" cmpd="sng" algn="ctr">
            <a:solidFill>
              <a:schemeClr val="accent3"/>
            </a:solidFill>
            <a:prstDash val="solid"/>
          </a:ln>
          <a:effectLst/>
        </p:spPr>
        <p:txBody>
          <a:bodyPr lIns="121854" tIns="60926" rIns="121854" bIns="60926" rtlCol="0" anchor="ctr"/>
          <a:lstStyle/>
          <a:p>
            <a:pPr algn="ctr" defTabSz="1218560">
              <a:defRPr/>
            </a:pPr>
            <a:endParaRPr lang="en-US" sz="2099" kern="0">
              <a:solidFill>
                <a:srgbClr val="C7C9CC"/>
              </a:solidFill>
              <a:latin typeface="Gotham Rounded Book"/>
              <a:cs typeface="Gotham Rounded Book"/>
            </a:endParaRPr>
          </a:p>
        </p:txBody>
      </p:sp>
      <p:sp>
        <p:nvSpPr>
          <p:cNvPr id="75" name="Rounded Rectangle 74"/>
          <p:cNvSpPr/>
          <p:nvPr/>
        </p:nvSpPr>
        <p:spPr bwMode="ltGray">
          <a:xfrm>
            <a:off x="8043152" y="3097328"/>
            <a:ext cx="503681" cy="330339"/>
          </a:xfrm>
          <a:prstGeom prst="roundRect">
            <a:avLst>
              <a:gd name="adj" fmla="val 16455"/>
            </a:avLst>
          </a:prstGeom>
          <a:solidFill>
            <a:srgbClr val="454545"/>
          </a:solidFill>
          <a:ln w="9525" cap="flat" cmpd="sng" algn="ctr">
            <a:noFill/>
            <a:prstDash val="solid"/>
          </a:ln>
          <a:effectLst/>
        </p:spPr>
        <p:txBody>
          <a:bodyPr wrap="none" lIns="121854" tIns="60926" rIns="121854" bIns="60926" rtlCol="0" anchor="ctr"/>
          <a:lstStyle/>
          <a:p>
            <a:pPr algn="ctr" defTabSz="1218560">
              <a:defRPr/>
            </a:pPr>
            <a:r>
              <a:rPr lang="en-US" sz="1199" kern="0" dirty="0">
                <a:solidFill>
                  <a:sysClr val="window" lastClr="FFFFFF"/>
                </a:solidFill>
                <a:latin typeface="Gotham Rounded Book"/>
                <a:cs typeface="Gotham Rounded Book"/>
              </a:rPr>
              <a:t>VM</a:t>
            </a:r>
          </a:p>
        </p:txBody>
      </p:sp>
      <p:sp>
        <p:nvSpPr>
          <p:cNvPr id="76" name="Rounded Rectangle 75"/>
          <p:cNvSpPr/>
          <p:nvPr/>
        </p:nvSpPr>
        <p:spPr bwMode="ltGray">
          <a:xfrm>
            <a:off x="8634077" y="3097334"/>
            <a:ext cx="503681" cy="330339"/>
          </a:xfrm>
          <a:prstGeom prst="roundRect">
            <a:avLst>
              <a:gd name="adj" fmla="val 16455"/>
            </a:avLst>
          </a:prstGeom>
          <a:solidFill>
            <a:srgbClr val="454545"/>
          </a:solidFill>
          <a:ln w="9525" cap="flat" cmpd="sng" algn="ctr">
            <a:noFill/>
            <a:prstDash val="solid"/>
          </a:ln>
          <a:effectLst/>
        </p:spPr>
        <p:txBody>
          <a:bodyPr wrap="none" lIns="121854" tIns="60926" rIns="121854" bIns="60926" rtlCol="0" anchor="ctr"/>
          <a:lstStyle/>
          <a:p>
            <a:pPr algn="ctr" defTabSz="1218560">
              <a:defRPr/>
            </a:pPr>
            <a:r>
              <a:rPr lang="en-US" sz="1199" kern="0" dirty="0">
                <a:solidFill>
                  <a:sysClr val="window" lastClr="FFFFFF"/>
                </a:solidFill>
                <a:latin typeface="Gotham Rounded Book"/>
                <a:cs typeface="Gotham Rounded Book"/>
              </a:rPr>
              <a:t>VM</a:t>
            </a:r>
          </a:p>
        </p:txBody>
      </p:sp>
      <p:sp>
        <p:nvSpPr>
          <p:cNvPr id="77" name="Rounded Rectangle 76"/>
          <p:cNvSpPr/>
          <p:nvPr/>
        </p:nvSpPr>
        <p:spPr bwMode="ltGray">
          <a:xfrm>
            <a:off x="9226247" y="3097332"/>
            <a:ext cx="503681" cy="330339"/>
          </a:xfrm>
          <a:prstGeom prst="roundRect">
            <a:avLst>
              <a:gd name="adj" fmla="val 16455"/>
            </a:avLst>
          </a:prstGeom>
          <a:solidFill>
            <a:srgbClr val="454545"/>
          </a:solidFill>
          <a:ln w="9525" cap="flat" cmpd="sng" algn="ctr">
            <a:noFill/>
            <a:prstDash val="solid"/>
          </a:ln>
          <a:effectLst/>
        </p:spPr>
        <p:txBody>
          <a:bodyPr wrap="none" lIns="121854" tIns="60926" rIns="121854" bIns="60926" rtlCol="0" anchor="ctr"/>
          <a:lstStyle/>
          <a:p>
            <a:pPr algn="ctr" defTabSz="1218560">
              <a:defRPr/>
            </a:pPr>
            <a:r>
              <a:rPr lang="en-US" sz="1199" kern="0" dirty="0">
                <a:solidFill>
                  <a:sysClr val="window" lastClr="FFFFFF"/>
                </a:solidFill>
                <a:latin typeface="Gotham Rounded Book"/>
                <a:cs typeface="Gotham Rounded Book"/>
              </a:rPr>
              <a:t>VM</a:t>
            </a:r>
          </a:p>
        </p:txBody>
      </p:sp>
      <p:sp>
        <p:nvSpPr>
          <p:cNvPr id="78" name="Rounded Rectangle 77"/>
          <p:cNvSpPr/>
          <p:nvPr/>
        </p:nvSpPr>
        <p:spPr bwMode="ltGray">
          <a:xfrm>
            <a:off x="9817169" y="3097327"/>
            <a:ext cx="503681" cy="330339"/>
          </a:xfrm>
          <a:prstGeom prst="roundRect">
            <a:avLst>
              <a:gd name="adj" fmla="val 16455"/>
            </a:avLst>
          </a:prstGeom>
          <a:solidFill>
            <a:schemeClr val="accent1"/>
          </a:solidFill>
          <a:ln w="9525" cap="flat" cmpd="sng" algn="ctr">
            <a:noFill/>
            <a:prstDash val="solid"/>
          </a:ln>
          <a:effectLst/>
        </p:spPr>
        <p:txBody>
          <a:bodyPr wrap="none" lIns="121854" tIns="60926" rIns="121854" bIns="60926" rtlCol="0" anchor="ctr"/>
          <a:lstStyle/>
          <a:p>
            <a:pPr algn="ctr" defTabSz="1218560">
              <a:defRPr/>
            </a:pPr>
            <a:r>
              <a:rPr lang="en-US" sz="1099" kern="0" dirty="0">
                <a:solidFill>
                  <a:sysClr val="window" lastClr="FFFFFF"/>
                </a:solidFill>
                <a:latin typeface="Gotham Rounded Book"/>
                <a:cs typeface="Gotham Rounded Book"/>
              </a:rPr>
              <a:t>CVM</a:t>
            </a:r>
          </a:p>
        </p:txBody>
      </p:sp>
      <p:cxnSp>
        <p:nvCxnSpPr>
          <p:cNvPr id="29" name="Straight Connector 28"/>
          <p:cNvCxnSpPr/>
          <p:nvPr/>
        </p:nvCxnSpPr>
        <p:spPr bwMode="ltGray">
          <a:xfrm>
            <a:off x="6850528" y="3402592"/>
            <a:ext cx="728642" cy="0"/>
          </a:xfrm>
          <a:prstGeom prst="line">
            <a:avLst/>
          </a:prstGeom>
          <a:noFill/>
          <a:ln w="31750" cap="rnd" cmpd="sng" algn="ctr">
            <a:solidFill>
              <a:sysClr val="windowText" lastClr="000000">
                <a:lumMod val="50000"/>
                <a:lumOff val="50000"/>
              </a:sysClr>
            </a:solidFill>
            <a:prstDash val="sysDot"/>
          </a:ln>
          <a:effectLst/>
        </p:spPr>
      </p:cxnSp>
      <p:cxnSp>
        <p:nvCxnSpPr>
          <p:cNvPr id="30" name="Straight Connector 29"/>
          <p:cNvCxnSpPr/>
          <p:nvPr/>
        </p:nvCxnSpPr>
        <p:spPr bwMode="ltGray">
          <a:xfrm>
            <a:off x="1408934" y="2396402"/>
            <a:ext cx="6891267" cy="0"/>
          </a:xfrm>
          <a:prstGeom prst="line">
            <a:avLst/>
          </a:prstGeom>
          <a:noFill/>
          <a:ln w="25400" cap="rnd" cmpd="sng" algn="ctr">
            <a:solidFill>
              <a:sysClr val="windowText" lastClr="000000">
                <a:lumMod val="50000"/>
                <a:lumOff val="50000"/>
              </a:sysClr>
            </a:solidFill>
            <a:prstDash val="solid"/>
          </a:ln>
          <a:effectLst/>
        </p:spPr>
      </p:cxnSp>
      <p:cxnSp>
        <p:nvCxnSpPr>
          <p:cNvPr id="31" name="Straight Connector 30"/>
          <p:cNvCxnSpPr/>
          <p:nvPr/>
        </p:nvCxnSpPr>
        <p:spPr bwMode="ltGray">
          <a:xfrm>
            <a:off x="1408934" y="2396402"/>
            <a:ext cx="0" cy="636584"/>
          </a:xfrm>
          <a:prstGeom prst="line">
            <a:avLst/>
          </a:prstGeom>
          <a:noFill/>
          <a:ln w="25400" cap="rnd" cmpd="sng" algn="ctr">
            <a:solidFill>
              <a:sysClr val="windowText" lastClr="000000">
                <a:lumMod val="50000"/>
                <a:lumOff val="50000"/>
              </a:sysClr>
            </a:solidFill>
            <a:prstDash val="solid"/>
            <a:tailEnd type="arrow"/>
          </a:ln>
          <a:effectLst/>
        </p:spPr>
      </p:cxnSp>
      <p:cxnSp>
        <p:nvCxnSpPr>
          <p:cNvPr id="32" name="Straight Connector 31"/>
          <p:cNvCxnSpPr/>
          <p:nvPr/>
        </p:nvCxnSpPr>
        <p:spPr bwMode="ltGray">
          <a:xfrm>
            <a:off x="4330012" y="2396402"/>
            <a:ext cx="0" cy="636584"/>
          </a:xfrm>
          <a:prstGeom prst="line">
            <a:avLst/>
          </a:prstGeom>
          <a:noFill/>
          <a:ln w="25400" cap="rnd" cmpd="sng" algn="ctr">
            <a:solidFill>
              <a:sysClr val="windowText" lastClr="000000">
                <a:lumMod val="50000"/>
                <a:lumOff val="50000"/>
              </a:sysClr>
            </a:solidFill>
            <a:prstDash val="solid"/>
            <a:tailEnd type="arrow"/>
          </a:ln>
          <a:effectLst/>
        </p:spPr>
      </p:cxnSp>
      <p:cxnSp>
        <p:nvCxnSpPr>
          <p:cNvPr id="33" name="Straight Connector 32"/>
          <p:cNvCxnSpPr/>
          <p:nvPr/>
        </p:nvCxnSpPr>
        <p:spPr bwMode="ltGray">
          <a:xfrm>
            <a:off x="8300200" y="2396402"/>
            <a:ext cx="0" cy="636584"/>
          </a:xfrm>
          <a:prstGeom prst="line">
            <a:avLst/>
          </a:prstGeom>
          <a:noFill/>
          <a:ln w="25400" cap="rnd" cmpd="sng" algn="ctr">
            <a:solidFill>
              <a:sysClr val="windowText" lastClr="000000">
                <a:lumMod val="50000"/>
                <a:lumOff val="50000"/>
              </a:sysClr>
            </a:solidFill>
            <a:prstDash val="solid"/>
            <a:tailEnd type="arrow"/>
          </a:ln>
          <a:effectLst/>
        </p:spPr>
      </p:cxnSp>
      <p:cxnSp>
        <p:nvCxnSpPr>
          <p:cNvPr id="34" name="Straight Connector 33"/>
          <p:cNvCxnSpPr/>
          <p:nvPr/>
        </p:nvCxnSpPr>
        <p:spPr bwMode="ltGray">
          <a:xfrm>
            <a:off x="3179695" y="2550242"/>
            <a:ext cx="6873756" cy="0"/>
          </a:xfrm>
          <a:prstGeom prst="line">
            <a:avLst/>
          </a:prstGeom>
          <a:noFill/>
          <a:ln w="25400" cap="rnd" cmpd="sng" algn="ctr">
            <a:solidFill>
              <a:schemeClr val="accent1"/>
            </a:solidFill>
            <a:prstDash val="solid"/>
          </a:ln>
          <a:effectLst/>
        </p:spPr>
      </p:cxnSp>
      <p:cxnSp>
        <p:nvCxnSpPr>
          <p:cNvPr id="35" name="Straight Connector 34"/>
          <p:cNvCxnSpPr/>
          <p:nvPr/>
        </p:nvCxnSpPr>
        <p:spPr bwMode="ltGray">
          <a:xfrm>
            <a:off x="3179695" y="2548998"/>
            <a:ext cx="0" cy="483981"/>
          </a:xfrm>
          <a:prstGeom prst="line">
            <a:avLst/>
          </a:prstGeom>
          <a:noFill/>
          <a:ln w="25400" cap="rnd" cmpd="sng" algn="ctr">
            <a:solidFill>
              <a:schemeClr val="accent1"/>
            </a:solidFill>
            <a:prstDash val="solid"/>
            <a:tailEnd type="arrow"/>
          </a:ln>
          <a:effectLst/>
        </p:spPr>
      </p:cxnSp>
      <p:cxnSp>
        <p:nvCxnSpPr>
          <p:cNvPr id="36" name="Straight Connector 35"/>
          <p:cNvCxnSpPr/>
          <p:nvPr/>
        </p:nvCxnSpPr>
        <p:spPr bwMode="ltGray">
          <a:xfrm>
            <a:off x="6100776" y="2550247"/>
            <a:ext cx="0" cy="482732"/>
          </a:xfrm>
          <a:prstGeom prst="line">
            <a:avLst/>
          </a:prstGeom>
          <a:noFill/>
          <a:ln w="25400" cap="rnd" cmpd="sng" algn="ctr">
            <a:solidFill>
              <a:schemeClr val="accent1"/>
            </a:solidFill>
            <a:prstDash val="solid"/>
            <a:tailEnd type="arrow"/>
          </a:ln>
          <a:effectLst/>
        </p:spPr>
      </p:cxnSp>
      <p:cxnSp>
        <p:nvCxnSpPr>
          <p:cNvPr id="37" name="Straight Connector 36"/>
          <p:cNvCxnSpPr/>
          <p:nvPr/>
        </p:nvCxnSpPr>
        <p:spPr bwMode="ltGray">
          <a:xfrm>
            <a:off x="10053451" y="2550247"/>
            <a:ext cx="0" cy="482732"/>
          </a:xfrm>
          <a:prstGeom prst="line">
            <a:avLst/>
          </a:prstGeom>
          <a:noFill/>
          <a:ln w="25400" cap="rnd" cmpd="sng" algn="ctr">
            <a:solidFill>
              <a:schemeClr val="accent1"/>
            </a:solidFill>
            <a:prstDash val="solid"/>
            <a:tailEnd type="arrow"/>
          </a:ln>
          <a:effectLst/>
        </p:spPr>
      </p:cxnSp>
      <p:cxnSp>
        <p:nvCxnSpPr>
          <p:cNvPr id="38" name="Straight Connector 37"/>
          <p:cNvCxnSpPr/>
          <p:nvPr/>
        </p:nvCxnSpPr>
        <p:spPr bwMode="ltGray">
          <a:xfrm flipH="1">
            <a:off x="8027385" y="2071808"/>
            <a:ext cx="6904" cy="477190"/>
          </a:xfrm>
          <a:prstGeom prst="line">
            <a:avLst/>
          </a:prstGeom>
          <a:noFill/>
          <a:ln w="25400" cap="rnd" cmpd="sng" algn="ctr">
            <a:solidFill>
              <a:schemeClr val="accent1"/>
            </a:solidFill>
            <a:prstDash val="solid"/>
            <a:tailEnd type="none"/>
          </a:ln>
          <a:effectLst/>
        </p:spPr>
      </p:cxnSp>
      <p:cxnSp>
        <p:nvCxnSpPr>
          <p:cNvPr id="39" name="Straight Connector 38"/>
          <p:cNvCxnSpPr/>
          <p:nvPr/>
        </p:nvCxnSpPr>
        <p:spPr bwMode="ltGray">
          <a:xfrm flipH="1">
            <a:off x="3403312" y="2071807"/>
            <a:ext cx="0" cy="324409"/>
          </a:xfrm>
          <a:prstGeom prst="line">
            <a:avLst/>
          </a:prstGeom>
          <a:noFill/>
          <a:ln w="25400" cap="rnd" cmpd="sng" algn="ctr">
            <a:solidFill>
              <a:sysClr val="windowText" lastClr="000000">
                <a:lumMod val="50000"/>
                <a:lumOff val="50000"/>
              </a:sysClr>
            </a:solidFill>
            <a:prstDash val="solid"/>
            <a:tailEnd type="none"/>
          </a:ln>
          <a:effectLst/>
        </p:spPr>
      </p:cxnSp>
      <p:sp>
        <p:nvSpPr>
          <p:cNvPr id="54" name="Rounded Rectangle 53"/>
          <p:cNvSpPr/>
          <p:nvPr/>
        </p:nvSpPr>
        <p:spPr bwMode="ltGray">
          <a:xfrm>
            <a:off x="8043152" y="3488384"/>
            <a:ext cx="2277696" cy="337355"/>
          </a:xfrm>
          <a:prstGeom prst="roundRect">
            <a:avLst>
              <a:gd name="adj" fmla="val 16455"/>
            </a:avLst>
          </a:prstGeom>
          <a:solidFill>
            <a:srgbClr val="454545"/>
          </a:solidFill>
          <a:ln w="9525" cap="flat" cmpd="sng" algn="ctr">
            <a:noFill/>
            <a:prstDash val="solid"/>
          </a:ln>
          <a:effectLst/>
        </p:spPr>
        <p:txBody>
          <a:bodyPr lIns="121854" tIns="60926" rIns="121854" bIns="60926" rtlCol="0" anchor="ctr"/>
          <a:lstStyle/>
          <a:p>
            <a:pPr algn="ctr" defTabSz="1218560">
              <a:defRPr/>
            </a:pPr>
            <a:r>
              <a:rPr lang="en-US" sz="1099" kern="0" dirty="0">
                <a:solidFill>
                  <a:schemeClr val="bg1"/>
                </a:solidFill>
                <a:latin typeface="Gotham Rounded Book"/>
                <a:cs typeface="Gotham Rounded Book"/>
              </a:rPr>
              <a:t>Hypervisor</a:t>
            </a:r>
          </a:p>
        </p:txBody>
      </p:sp>
      <p:grpSp>
        <p:nvGrpSpPr>
          <p:cNvPr id="55" name="Group 54"/>
          <p:cNvGrpSpPr/>
          <p:nvPr/>
        </p:nvGrpSpPr>
        <p:grpSpPr bwMode="ltGray">
          <a:xfrm>
            <a:off x="973386" y="4111347"/>
            <a:ext cx="9545017" cy="1937491"/>
            <a:chOff x="1023419" y="3048763"/>
            <a:chExt cx="7158763" cy="1455221"/>
          </a:xfrm>
        </p:grpSpPr>
        <p:sp>
          <p:nvSpPr>
            <p:cNvPr id="22" name="Rounded Rectangle 21"/>
            <p:cNvSpPr/>
            <p:nvPr/>
          </p:nvSpPr>
          <p:spPr bwMode="ltGray">
            <a:xfrm>
              <a:off x="1023419" y="3048763"/>
              <a:ext cx="7158763" cy="1455221"/>
            </a:xfrm>
            <a:prstGeom prst="roundRect">
              <a:avLst>
                <a:gd name="adj" fmla="val 2167"/>
              </a:avLst>
            </a:prstGeom>
            <a:solidFill>
              <a:sysClr val="window" lastClr="FFFFFF"/>
            </a:solidFill>
            <a:ln w="19050" cap="flat" cmpd="sng" algn="ctr">
              <a:solidFill>
                <a:schemeClr val="accent1"/>
              </a:solidFill>
              <a:prstDash val="solid"/>
            </a:ln>
            <a:effectLst/>
          </p:spPr>
          <p:txBody>
            <a:bodyPr rtlCol="0" anchor="ctr"/>
            <a:lstStyle/>
            <a:p>
              <a:pPr algn="ctr" defTabSz="1218560"/>
              <a:endParaRPr lang="en-US" sz="2099" kern="0">
                <a:solidFill>
                  <a:srgbClr val="C7C9CC"/>
                </a:solidFill>
                <a:latin typeface="Gotham Rounded Book"/>
                <a:cs typeface="Gotham Rounded Book"/>
              </a:endParaRPr>
            </a:p>
          </p:txBody>
        </p:sp>
        <p:pic>
          <p:nvPicPr>
            <p:cNvPr id="23" name="Picture 6" descr="\\psf\Home\Graphic Tank\Nutanix Icons v2-34.png"/>
            <p:cNvPicPr>
              <a:picLocks noChangeAspect="1" noChangeArrowheads="1"/>
            </p:cNvPicPr>
            <p:nvPr/>
          </p:nvPicPr>
          <p:blipFill>
            <a:blip r:embed="rId3">
              <a:duotone>
                <a:srgbClr val="C7C9CC">
                  <a:shade val="45000"/>
                  <a:satMod val="135000"/>
                </a:srgbClr>
                <a:prstClr val="white"/>
              </a:duotone>
              <a:extLst>
                <a:ext uri="{28A0092B-C50C-407E-A947-70E740481C1C}">
                  <a14:useLocalDpi xmlns:a14="http://schemas.microsoft.com/office/drawing/2010/main"/>
                </a:ext>
              </a:extLst>
            </a:blip>
            <a:srcRect/>
            <a:stretch>
              <a:fillRect/>
            </a:stretch>
          </p:blipFill>
          <p:spPr bwMode="ltGray">
            <a:xfrm>
              <a:off x="1479374" y="3459526"/>
              <a:ext cx="1050078" cy="873558"/>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8" descr="\\psf\Home\Graphic Tank\Nutanix Icons v2-32.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ltGray">
            <a:xfrm>
              <a:off x="1612560" y="3846020"/>
              <a:ext cx="312419" cy="396680"/>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9" descr="\\psf\Home\Graphic Tank\Nutanix Icons v2-31.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ltGray">
            <a:xfrm>
              <a:off x="2073880" y="3846020"/>
              <a:ext cx="312419" cy="396680"/>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TextBox 40"/>
            <p:cNvSpPr txBox="1"/>
            <p:nvPr/>
          </p:nvSpPr>
          <p:spPr bwMode="ltGray">
            <a:xfrm>
              <a:off x="4062780" y="3260667"/>
              <a:ext cx="2583737" cy="346473"/>
            </a:xfrm>
            <a:prstGeom prst="rect">
              <a:avLst/>
            </a:prstGeom>
            <a:noFill/>
          </p:spPr>
          <p:txBody>
            <a:bodyPr wrap="none" rtlCol="0">
              <a:spAutoFit/>
            </a:bodyPr>
            <a:lstStyle/>
            <a:p>
              <a:pPr algn="ctr" defTabSz="1218560">
                <a:defRPr/>
              </a:pPr>
              <a:r>
                <a:rPr lang="en-US" sz="2399" kern="0" dirty="0">
                  <a:solidFill>
                    <a:sysClr val="windowText" lastClr="000000">
                      <a:lumMod val="65000"/>
                      <a:lumOff val="35000"/>
                    </a:sysClr>
                  </a:solidFill>
                  <a:latin typeface="Gotham Rounded Book"/>
                  <a:cs typeface="Gotham Rounded Book"/>
                </a:rPr>
                <a:t>Distributed Storage Fabric</a:t>
              </a:r>
              <a:endParaRPr lang="en-US" sz="1899" kern="0" dirty="0">
                <a:solidFill>
                  <a:sysClr val="windowText" lastClr="000000">
                    <a:lumMod val="65000"/>
                    <a:lumOff val="35000"/>
                  </a:sysClr>
                </a:solidFill>
                <a:latin typeface="Gotham Rounded Book"/>
                <a:cs typeface="Gotham Rounded Book"/>
              </a:endParaRPr>
            </a:p>
          </p:txBody>
        </p:sp>
        <p:sp>
          <p:nvSpPr>
            <p:cNvPr id="42" name="Rounded Rectangle 41"/>
            <p:cNvSpPr/>
            <p:nvPr/>
          </p:nvSpPr>
          <p:spPr bwMode="ltGray">
            <a:xfrm>
              <a:off x="2747807" y="3624720"/>
              <a:ext cx="5347148" cy="697357"/>
            </a:xfrm>
            <a:prstGeom prst="roundRect">
              <a:avLst>
                <a:gd name="adj" fmla="val 3963"/>
              </a:avLst>
            </a:prstGeom>
            <a:solidFill>
              <a:sysClr val="window" lastClr="FFFFFF">
                <a:lumMod val="65000"/>
              </a:sysClr>
            </a:solidFill>
            <a:ln w="9525" cap="flat" cmpd="sng" algn="ctr">
              <a:noFill/>
              <a:prstDash val="solid"/>
            </a:ln>
            <a:effectLst/>
          </p:spPr>
          <p:txBody>
            <a:bodyPr rot="0" spcFirstLastPara="0" vertOverflow="overflow" horzOverflow="overflow" vert="horz" wrap="none" lIns="91392" tIns="0" rIns="91392" bIns="0" numCol="1" spcCol="0" rtlCol="0" fromWordArt="0" anchor="t" anchorCtr="0" forceAA="0" compatLnSpc="1">
              <a:prstTxWarp prst="textNoShape">
                <a:avLst/>
              </a:prstTxWarp>
              <a:noAutofit/>
            </a:bodyPr>
            <a:lstStyle/>
            <a:p>
              <a:pPr defTabSz="1218560">
                <a:defRPr/>
              </a:pPr>
              <a:endParaRPr lang="en-US" sz="1599" kern="0" dirty="0">
                <a:solidFill>
                  <a:sysClr val="window" lastClr="FFFFFF"/>
                </a:solidFill>
                <a:latin typeface="Gotham Rounded Book"/>
                <a:cs typeface="Gotham Rounded Book"/>
              </a:endParaRPr>
            </a:p>
          </p:txBody>
        </p:sp>
        <p:sp>
          <p:nvSpPr>
            <p:cNvPr id="43" name="TextBox 42"/>
            <p:cNvSpPr txBox="1"/>
            <p:nvPr/>
          </p:nvSpPr>
          <p:spPr bwMode="ltGray">
            <a:xfrm>
              <a:off x="2906953" y="3788020"/>
              <a:ext cx="985124" cy="219397"/>
            </a:xfrm>
            <a:prstGeom prst="rect">
              <a:avLst/>
            </a:prstGeom>
            <a:noFill/>
          </p:spPr>
          <p:txBody>
            <a:bodyPr wrap="square" rtlCol="0">
              <a:spAutoFit/>
            </a:bodyPr>
            <a:lstStyle/>
            <a:p>
              <a:pPr marL="228480" indent="-228480" algn="ctr" defTabSz="1218560">
                <a:buClr>
                  <a:srgbClr val="B1CC11">
                    <a:lumMod val="40000"/>
                    <a:lumOff val="60000"/>
                  </a:srgbClr>
                </a:buClr>
                <a:buFont typeface="Wingdings" panose="05000000000000000000" pitchFamily="2" charset="2"/>
                <a:buChar char="ü"/>
                <a:defRPr/>
              </a:pPr>
              <a:r>
                <a:rPr lang="en-US" sz="1299" kern="0" dirty="0">
                  <a:solidFill>
                    <a:sysClr val="window" lastClr="FFFFFF"/>
                  </a:solidFill>
                  <a:latin typeface="Gotham Rounded Book"/>
                  <a:cs typeface="Gotham Rounded Book"/>
                </a:rPr>
                <a:t>Snapshots</a:t>
              </a:r>
              <a:endParaRPr lang="en-US" sz="1099" kern="0" dirty="0">
                <a:solidFill>
                  <a:sysClr val="window" lastClr="FFFFFF"/>
                </a:solidFill>
                <a:latin typeface="Gotham Rounded Book"/>
                <a:cs typeface="Gotham Rounded Book"/>
              </a:endParaRPr>
            </a:p>
          </p:txBody>
        </p:sp>
        <p:sp>
          <p:nvSpPr>
            <p:cNvPr id="44" name="TextBox 43"/>
            <p:cNvSpPr txBox="1"/>
            <p:nvPr/>
          </p:nvSpPr>
          <p:spPr bwMode="ltGray">
            <a:xfrm>
              <a:off x="4238000" y="3788020"/>
              <a:ext cx="657530" cy="219397"/>
            </a:xfrm>
            <a:prstGeom prst="rect">
              <a:avLst/>
            </a:prstGeom>
            <a:noFill/>
          </p:spPr>
          <p:txBody>
            <a:bodyPr wrap="none" rtlCol="0">
              <a:spAutoFit/>
            </a:bodyPr>
            <a:lstStyle/>
            <a:p>
              <a:pPr marL="228480" indent="-228480" algn="ctr" defTabSz="1218560">
                <a:buClr>
                  <a:srgbClr val="B1CC11">
                    <a:lumMod val="40000"/>
                    <a:lumOff val="60000"/>
                  </a:srgbClr>
                </a:buClr>
                <a:buFont typeface="Wingdings" panose="05000000000000000000" pitchFamily="2" charset="2"/>
                <a:buChar char="ü"/>
                <a:defRPr/>
              </a:pPr>
              <a:r>
                <a:rPr lang="en-US" sz="1299" kern="0" dirty="0">
                  <a:solidFill>
                    <a:sysClr val="window" lastClr="FFFFFF"/>
                  </a:solidFill>
                  <a:latin typeface="Gotham Rounded Book"/>
                  <a:cs typeface="Gotham Rounded Book"/>
                </a:rPr>
                <a:t>Clones</a:t>
              </a:r>
              <a:endParaRPr lang="en-US" sz="1099" kern="0" dirty="0">
                <a:solidFill>
                  <a:sysClr val="window" lastClr="FFFFFF"/>
                </a:solidFill>
                <a:latin typeface="Gotham Rounded Book"/>
                <a:cs typeface="Gotham Rounded Book"/>
              </a:endParaRPr>
            </a:p>
          </p:txBody>
        </p:sp>
        <p:sp>
          <p:nvSpPr>
            <p:cNvPr id="45" name="TextBox 44"/>
            <p:cNvSpPr txBox="1"/>
            <p:nvPr/>
          </p:nvSpPr>
          <p:spPr bwMode="ltGray">
            <a:xfrm>
              <a:off x="5273032" y="3788023"/>
              <a:ext cx="969953" cy="219397"/>
            </a:xfrm>
            <a:prstGeom prst="rect">
              <a:avLst/>
            </a:prstGeom>
            <a:noFill/>
          </p:spPr>
          <p:txBody>
            <a:bodyPr wrap="none" rtlCol="0">
              <a:spAutoFit/>
            </a:bodyPr>
            <a:lstStyle/>
            <a:p>
              <a:pPr marL="228480" indent="-228480" algn="ctr" defTabSz="1218560">
                <a:buClr>
                  <a:srgbClr val="B1CC11">
                    <a:lumMod val="40000"/>
                    <a:lumOff val="60000"/>
                  </a:srgbClr>
                </a:buClr>
                <a:buFont typeface="Wingdings" panose="05000000000000000000" pitchFamily="2" charset="2"/>
                <a:buChar char="ü"/>
                <a:defRPr/>
              </a:pPr>
              <a:r>
                <a:rPr lang="en-US" sz="1299" kern="0" dirty="0">
                  <a:solidFill>
                    <a:sysClr val="window" lastClr="FFFFFF"/>
                  </a:solidFill>
                  <a:latin typeface="Gotham Rounded Book"/>
                  <a:cs typeface="Gotham Rounded Book"/>
                </a:rPr>
                <a:t>Compression</a:t>
              </a:r>
              <a:endParaRPr lang="en-US" sz="1099" kern="0" dirty="0">
                <a:solidFill>
                  <a:sysClr val="window" lastClr="FFFFFF"/>
                </a:solidFill>
                <a:latin typeface="Gotham Rounded Book"/>
                <a:cs typeface="Gotham Rounded Book"/>
              </a:endParaRPr>
            </a:p>
          </p:txBody>
        </p:sp>
        <p:sp>
          <p:nvSpPr>
            <p:cNvPr id="46" name="TextBox 45"/>
            <p:cNvSpPr txBox="1"/>
            <p:nvPr/>
          </p:nvSpPr>
          <p:spPr bwMode="ltGray">
            <a:xfrm>
              <a:off x="6745243" y="3788024"/>
              <a:ext cx="1019219" cy="219397"/>
            </a:xfrm>
            <a:prstGeom prst="rect">
              <a:avLst/>
            </a:prstGeom>
            <a:noFill/>
          </p:spPr>
          <p:txBody>
            <a:bodyPr wrap="none" rtlCol="0">
              <a:spAutoFit/>
            </a:bodyPr>
            <a:lstStyle/>
            <a:p>
              <a:pPr marL="228480" indent="-228480" algn="ctr" defTabSz="1218560">
                <a:buClr>
                  <a:srgbClr val="B1CC11">
                    <a:lumMod val="40000"/>
                    <a:lumOff val="60000"/>
                  </a:srgbClr>
                </a:buClr>
                <a:buFont typeface="Wingdings" panose="05000000000000000000" pitchFamily="2" charset="2"/>
                <a:buChar char="ü"/>
                <a:defRPr/>
              </a:pPr>
              <a:r>
                <a:rPr lang="en-US" sz="1299" kern="0" dirty="0">
                  <a:solidFill>
                    <a:sysClr val="window" lastClr="FFFFFF"/>
                  </a:solidFill>
                  <a:latin typeface="Gotham Rounded Book"/>
                  <a:cs typeface="Gotham Rounded Book"/>
                </a:rPr>
                <a:t>Deduplication</a:t>
              </a:r>
              <a:endParaRPr lang="en-US" sz="1099" kern="0" dirty="0">
                <a:solidFill>
                  <a:sysClr val="window" lastClr="FFFFFF"/>
                </a:solidFill>
                <a:latin typeface="Gotham Rounded Book"/>
                <a:cs typeface="Gotham Rounded Book"/>
              </a:endParaRPr>
            </a:p>
          </p:txBody>
        </p:sp>
        <p:sp>
          <p:nvSpPr>
            <p:cNvPr id="111" name="TextBox 110"/>
            <p:cNvSpPr txBox="1"/>
            <p:nvPr/>
          </p:nvSpPr>
          <p:spPr bwMode="ltGray">
            <a:xfrm>
              <a:off x="3017366" y="3983048"/>
              <a:ext cx="727224" cy="219397"/>
            </a:xfrm>
            <a:prstGeom prst="rect">
              <a:avLst/>
            </a:prstGeom>
            <a:noFill/>
          </p:spPr>
          <p:txBody>
            <a:bodyPr wrap="none" rtlCol="0">
              <a:spAutoFit/>
            </a:bodyPr>
            <a:lstStyle/>
            <a:p>
              <a:pPr marL="228480" indent="-228480" algn="ctr" defTabSz="1218560">
                <a:buClr>
                  <a:srgbClr val="B1CC11">
                    <a:lumMod val="40000"/>
                    <a:lumOff val="60000"/>
                  </a:srgbClr>
                </a:buClr>
                <a:buFont typeface="Wingdings" panose="05000000000000000000" pitchFamily="2" charset="2"/>
                <a:buChar char="ü"/>
                <a:defRPr/>
              </a:pPr>
              <a:r>
                <a:rPr lang="en-US" sz="1299" kern="0" dirty="0">
                  <a:solidFill>
                    <a:sysClr val="window" lastClr="FFFFFF"/>
                  </a:solidFill>
                  <a:latin typeface="Gotham Rounded Book"/>
                  <a:cs typeface="Gotham Rounded Book"/>
                </a:rPr>
                <a:t>Locality</a:t>
              </a:r>
              <a:endParaRPr lang="en-US" sz="1099" kern="0" dirty="0">
                <a:solidFill>
                  <a:sysClr val="window" lastClr="FFFFFF"/>
                </a:solidFill>
                <a:latin typeface="Gotham Rounded Book"/>
                <a:cs typeface="Gotham Rounded Book"/>
              </a:endParaRPr>
            </a:p>
          </p:txBody>
        </p:sp>
        <p:sp>
          <p:nvSpPr>
            <p:cNvPr id="112" name="TextBox 111"/>
            <p:cNvSpPr txBox="1"/>
            <p:nvPr/>
          </p:nvSpPr>
          <p:spPr bwMode="ltGray">
            <a:xfrm>
              <a:off x="4227521" y="3976956"/>
              <a:ext cx="679159" cy="219397"/>
            </a:xfrm>
            <a:prstGeom prst="rect">
              <a:avLst/>
            </a:prstGeom>
            <a:noFill/>
          </p:spPr>
          <p:txBody>
            <a:bodyPr wrap="none" rtlCol="0">
              <a:spAutoFit/>
            </a:bodyPr>
            <a:lstStyle/>
            <a:p>
              <a:pPr marL="228480" indent="-228480" algn="ctr" defTabSz="1218560">
                <a:buClr>
                  <a:srgbClr val="B1CC11">
                    <a:lumMod val="40000"/>
                    <a:lumOff val="60000"/>
                  </a:srgbClr>
                </a:buClr>
                <a:buFont typeface="Wingdings" panose="05000000000000000000" pitchFamily="2" charset="2"/>
                <a:buChar char="ü"/>
                <a:defRPr/>
              </a:pPr>
              <a:r>
                <a:rPr lang="en-US" sz="1299" kern="0" dirty="0">
                  <a:solidFill>
                    <a:sysClr val="window" lastClr="FFFFFF"/>
                  </a:solidFill>
                  <a:latin typeface="Gotham Rounded Book"/>
                  <a:cs typeface="Gotham Rounded Book"/>
                </a:rPr>
                <a:t>Tiering</a:t>
              </a:r>
              <a:endParaRPr lang="en-US" sz="1099" kern="0" dirty="0">
                <a:solidFill>
                  <a:sysClr val="window" lastClr="FFFFFF"/>
                </a:solidFill>
                <a:latin typeface="Gotham Rounded Book"/>
                <a:cs typeface="Gotham Rounded Book"/>
              </a:endParaRPr>
            </a:p>
          </p:txBody>
        </p:sp>
        <p:sp>
          <p:nvSpPr>
            <p:cNvPr id="113" name="TextBox 112"/>
            <p:cNvSpPr txBox="1"/>
            <p:nvPr/>
          </p:nvSpPr>
          <p:spPr bwMode="ltGray">
            <a:xfrm>
              <a:off x="5134288" y="3976956"/>
              <a:ext cx="1365641" cy="219494"/>
            </a:xfrm>
            <a:prstGeom prst="rect">
              <a:avLst/>
            </a:prstGeom>
            <a:noFill/>
          </p:spPr>
          <p:txBody>
            <a:bodyPr wrap="square" rtlCol="0">
              <a:spAutoFit/>
            </a:bodyPr>
            <a:lstStyle/>
            <a:p>
              <a:pPr marL="228480" indent="-228480" algn="ctr" defTabSz="1218560">
                <a:buClr>
                  <a:srgbClr val="B1CC11">
                    <a:lumMod val="40000"/>
                    <a:lumOff val="60000"/>
                  </a:srgbClr>
                </a:buClr>
                <a:buFont typeface="Wingdings" panose="05000000000000000000" pitchFamily="2" charset="2"/>
                <a:buChar char="ü"/>
                <a:defRPr/>
              </a:pPr>
              <a:r>
                <a:rPr lang="en-US" sz="1299" kern="0" dirty="0">
                  <a:solidFill>
                    <a:sysClr val="window" lastClr="FFFFFF"/>
                  </a:solidFill>
                  <a:latin typeface="Gotham Rounded Book"/>
                  <a:cs typeface="Gotham Rounded Book"/>
                </a:rPr>
                <a:t>Erasure Coding</a:t>
              </a:r>
              <a:endParaRPr lang="en-US" sz="1099" kern="0" dirty="0">
                <a:solidFill>
                  <a:sysClr val="window" lastClr="FFFFFF"/>
                </a:solidFill>
                <a:latin typeface="Gotham Rounded Book"/>
                <a:cs typeface="Gotham Rounded Book"/>
              </a:endParaRPr>
            </a:p>
          </p:txBody>
        </p:sp>
        <p:sp>
          <p:nvSpPr>
            <p:cNvPr id="114" name="TextBox 113"/>
            <p:cNvSpPr txBox="1"/>
            <p:nvPr/>
          </p:nvSpPr>
          <p:spPr bwMode="ltGray">
            <a:xfrm>
              <a:off x="6705384" y="3976956"/>
              <a:ext cx="830564" cy="219397"/>
            </a:xfrm>
            <a:prstGeom prst="rect">
              <a:avLst/>
            </a:prstGeom>
            <a:noFill/>
          </p:spPr>
          <p:txBody>
            <a:bodyPr wrap="none" rtlCol="0">
              <a:spAutoFit/>
            </a:bodyPr>
            <a:lstStyle/>
            <a:p>
              <a:pPr marL="228480" indent="-228480" algn="ctr" defTabSz="1218560">
                <a:buClr>
                  <a:srgbClr val="B1CC11">
                    <a:lumMod val="40000"/>
                    <a:lumOff val="60000"/>
                  </a:srgbClr>
                </a:buClr>
                <a:buFont typeface="Wingdings" panose="05000000000000000000" pitchFamily="2" charset="2"/>
                <a:buChar char="ü"/>
                <a:defRPr/>
              </a:pPr>
              <a:r>
                <a:rPr lang="en-US" sz="1299" kern="0" dirty="0">
                  <a:solidFill>
                    <a:sysClr val="window" lastClr="FFFFFF"/>
                  </a:solidFill>
                  <a:latin typeface="Gotham Rounded Book"/>
                  <a:cs typeface="Gotham Rounded Book"/>
                </a:rPr>
                <a:t>Resilience</a:t>
              </a:r>
              <a:endParaRPr lang="en-US" sz="1099" kern="0" dirty="0">
                <a:solidFill>
                  <a:sysClr val="window" lastClr="FFFFFF"/>
                </a:solidFill>
                <a:latin typeface="Gotham Rounded Book"/>
                <a:cs typeface="Gotham Rounded Book"/>
              </a:endParaRPr>
            </a:p>
          </p:txBody>
        </p:sp>
      </p:grpSp>
      <p:sp>
        <p:nvSpPr>
          <p:cNvPr id="3" name="TextBox 2"/>
          <p:cNvSpPr txBox="1"/>
          <p:nvPr/>
        </p:nvSpPr>
        <p:spPr bwMode="ltGray">
          <a:xfrm>
            <a:off x="1609513" y="2663784"/>
            <a:ext cx="1400104" cy="415278"/>
          </a:xfrm>
          <a:prstGeom prst="rect">
            <a:avLst/>
          </a:prstGeom>
          <a:noFill/>
        </p:spPr>
        <p:txBody>
          <a:bodyPr wrap="square" lIns="121854" tIns="60926" rIns="121854" bIns="60926" rtlCol="0">
            <a:spAutoFit/>
          </a:bodyPr>
          <a:lstStyle/>
          <a:p>
            <a:pPr algn="ctr"/>
            <a:r>
              <a:rPr lang="en-US" sz="1899" dirty="0">
                <a:solidFill>
                  <a:schemeClr val="tx1">
                    <a:lumMod val="65000"/>
                    <a:lumOff val="35000"/>
                  </a:schemeClr>
                </a:solidFill>
                <a:latin typeface="Gotham Rounded Medium"/>
                <a:cs typeface="Gotham Rounded Medium"/>
              </a:rPr>
              <a:t>Node 1</a:t>
            </a:r>
          </a:p>
        </p:txBody>
      </p:sp>
      <p:sp>
        <p:nvSpPr>
          <p:cNvPr id="115" name="TextBox 114"/>
          <p:cNvSpPr txBox="1"/>
          <p:nvPr/>
        </p:nvSpPr>
        <p:spPr bwMode="ltGray">
          <a:xfrm>
            <a:off x="4510233" y="2663784"/>
            <a:ext cx="1400104" cy="415278"/>
          </a:xfrm>
          <a:prstGeom prst="rect">
            <a:avLst/>
          </a:prstGeom>
          <a:noFill/>
        </p:spPr>
        <p:txBody>
          <a:bodyPr wrap="square" lIns="121854" tIns="60926" rIns="121854" bIns="60926" rtlCol="0">
            <a:spAutoFit/>
          </a:bodyPr>
          <a:lstStyle/>
          <a:p>
            <a:pPr algn="ctr"/>
            <a:r>
              <a:rPr lang="en-US" sz="1899" dirty="0">
                <a:solidFill>
                  <a:schemeClr val="tx1">
                    <a:lumMod val="65000"/>
                    <a:lumOff val="35000"/>
                  </a:schemeClr>
                </a:solidFill>
                <a:latin typeface="Gotham Rounded Medium"/>
                <a:cs typeface="Gotham Rounded Medium"/>
              </a:rPr>
              <a:t>Node 2</a:t>
            </a:r>
          </a:p>
        </p:txBody>
      </p:sp>
      <p:sp>
        <p:nvSpPr>
          <p:cNvPr id="116" name="TextBox 115"/>
          <p:cNvSpPr txBox="1"/>
          <p:nvPr/>
        </p:nvSpPr>
        <p:spPr bwMode="ltGray">
          <a:xfrm>
            <a:off x="8468579" y="2663784"/>
            <a:ext cx="1400104" cy="415278"/>
          </a:xfrm>
          <a:prstGeom prst="rect">
            <a:avLst/>
          </a:prstGeom>
          <a:noFill/>
        </p:spPr>
        <p:txBody>
          <a:bodyPr wrap="square" lIns="121854" tIns="60926" rIns="121854" bIns="60926" rtlCol="0">
            <a:spAutoFit/>
          </a:bodyPr>
          <a:lstStyle/>
          <a:p>
            <a:pPr algn="ctr"/>
            <a:r>
              <a:rPr lang="en-US" sz="1899" dirty="0">
                <a:solidFill>
                  <a:schemeClr val="tx1">
                    <a:lumMod val="65000"/>
                    <a:lumOff val="35000"/>
                  </a:schemeClr>
                </a:solidFill>
                <a:latin typeface="Gotham Rounded Medium"/>
                <a:cs typeface="Gotham Rounded Medium"/>
              </a:rPr>
              <a:t>Node N</a:t>
            </a:r>
          </a:p>
        </p:txBody>
      </p:sp>
      <p:grpSp>
        <p:nvGrpSpPr>
          <p:cNvPr id="138" name="Group 137"/>
          <p:cNvGrpSpPr/>
          <p:nvPr/>
        </p:nvGrpSpPr>
        <p:grpSpPr bwMode="ltGray">
          <a:xfrm>
            <a:off x="1157144" y="3939774"/>
            <a:ext cx="2298148" cy="332081"/>
            <a:chOff x="5855615" y="2607175"/>
            <a:chExt cx="1555222" cy="234026"/>
          </a:xfrm>
        </p:grpSpPr>
        <p:sp>
          <p:nvSpPr>
            <p:cNvPr id="139" name="Rounded Rectangle 138"/>
            <p:cNvSpPr/>
            <p:nvPr/>
          </p:nvSpPr>
          <p:spPr bwMode="ltGray">
            <a:xfrm>
              <a:off x="5855615" y="2607175"/>
              <a:ext cx="1555222" cy="234026"/>
            </a:xfrm>
            <a:prstGeom prst="roundRect">
              <a:avLst>
                <a:gd name="adj" fmla="val 16455"/>
              </a:avLst>
            </a:prstGeom>
            <a:solidFill>
              <a:schemeClr val="accent1"/>
            </a:solidFill>
            <a:ln w="9525" cap="flat" cmpd="sng" algn="ctr">
              <a:noFill/>
              <a:prstDash val="solid"/>
            </a:ln>
            <a:effectLst/>
          </p:spPr>
          <p:txBody>
            <a:bodyPr wrap="none" rtlCol="0" anchor="ctr"/>
            <a:lstStyle/>
            <a:p>
              <a:pPr algn="ctr" defTabSz="1218560">
                <a:defRPr/>
              </a:pPr>
              <a:r>
                <a:rPr lang="en-US" sz="1499" kern="0" dirty="0">
                  <a:solidFill>
                    <a:schemeClr val="accent2"/>
                  </a:solidFill>
                  <a:latin typeface="Gotham Rounded Book"/>
                  <a:cs typeface="Gotham Rounded Book"/>
                </a:rPr>
                <a:t>X86</a:t>
              </a:r>
            </a:p>
          </p:txBody>
        </p:sp>
        <p:cxnSp>
          <p:nvCxnSpPr>
            <p:cNvPr id="140" name="Straight Connector 139"/>
            <p:cNvCxnSpPr/>
            <p:nvPr/>
          </p:nvCxnSpPr>
          <p:spPr bwMode="ltGray">
            <a:xfrm flipH="1">
              <a:off x="5918131" y="2680638"/>
              <a:ext cx="453510" cy="0"/>
            </a:xfrm>
            <a:prstGeom prst="line">
              <a:avLst/>
            </a:prstGeom>
            <a:solidFill>
              <a:schemeClr val="accent1"/>
            </a:solidFill>
            <a:ln w="22225" cap="rnd" cmpd="sng" algn="ctr">
              <a:solidFill>
                <a:schemeClr val="accent2"/>
              </a:solidFill>
              <a:prstDash val="solid"/>
            </a:ln>
            <a:effectLst/>
          </p:spPr>
        </p:cxnSp>
        <p:cxnSp>
          <p:nvCxnSpPr>
            <p:cNvPr id="141" name="Straight Connector 140"/>
            <p:cNvCxnSpPr/>
            <p:nvPr/>
          </p:nvCxnSpPr>
          <p:spPr bwMode="ltGray">
            <a:xfrm flipH="1">
              <a:off x="5918131" y="2728390"/>
              <a:ext cx="453510" cy="0"/>
            </a:xfrm>
            <a:prstGeom prst="line">
              <a:avLst/>
            </a:prstGeom>
            <a:solidFill>
              <a:schemeClr val="accent1"/>
            </a:solidFill>
            <a:ln w="22225" cap="rnd" cmpd="sng" algn="ctr">
              <a:solidFill>
                <a:schemeClr val="accent2"/>
              </a:solidFill>
              <a:prstDash val="solid"/>
            </a:ln>
            <a:effectLst/>
          </p:spPr>
        </p:cxnSp>
        <p:cxnSp>
          <p:nvCxnSpPr>
            <p:cNvPr id="142" name="Straight Connector 141"/>
            <p:cNvCxnSpPr/>
            <p:nvPr/>
          </p:nvCxnSpPr>
          <p:spPr bwMode="ltGray">
            <a:xfrm flipH="1">
              <a:off x="5918131" y="2773487"/>
              <a:ext cx="453510" cy="0"/>
            </a:xfrm>
            <a:prstGeom prst="line">
              <a:avLst/>
            </a:prstGeom>
            <a:solidFill>
              <a:schemeClr val="accent1"/>
            </a:solidFill>
            <a:ln w="22225" cap="rnd" cmpd="sng" algn="ctr">
              <a:solidFill>
                <a:schemeClr val="accent2"/>
              </a:solidFill>
              <a:prstDash val="solid"/>
            </a:ln>
            <a:effectLst/>
          </p:spPr>
        </p:cxnSp>
        <p:cxnSp>
          <p:nvCxnSpPr>
            <p:cNvPr id="143" name="Straight Connector 142"/>
            <p:cNvCxnSpPr/>
            <p:nvPr/>
          </p:nvCxnSpPr>
          <p:spPr bwMode="ltGray">
            <a:xfrm flipH="1">
              <a:off x="6874752" y="2680638"/>
              <a:ext cx="453510" cy="0"/>
            </a:xfrm>
            <a:prstGeom prst="line">
              <a:avLst/>
            </a:prstGeom>
            <a:solidFill>
              <a:schemeClr val="accent1"/>
            </a:solidFill>
            <a:ln w="22225" cap="rnd" cmpd="sng" algn="ctr">
              <a:solidFill>
                <a:schemeClr val="accent2"/>
              </a:solidFill>
              <a:prstDash val="solid"/>
            </a:ln>
            <a:effectLst/>
          </p:spPr>
        </p:cxnSp>
        <p:cxnSp>
          <p:nvCxnSpPr>
            <p:cNvPr id="144" name="Straight Connector 143"/>
            <p:cNvCxnSpPr/>
            <p:nvPr/>
          </p:nvCxnSpPr>
          <p:spPr bwMode="ltGray">
            <a:xfrm flipH="1">
              <a:off x="6874752" y="2728390"/>
              <a:ext cx="453510" cy="0"/>
            </a:xfrm>
            <a:prstGeom prst="line">
              <a:avLst/>
            </a:prstGeom>
            <a:solidFill>
              <a:schemeClr val="accent1"/>
            </a:solidFill>
            <a:ln w="22225" cap="rnd" cmpd="sng" algn="ctr">
              <a:solidFill>
                <a:schemeClr val="accent2"/>
              </a:solidFill>
              <a:prstDash val="solid"/>
            </a:ln>
            <a:effectLst/>
          </p:spPr>
        </p:cxnSp>
        <p:cxnSp>
          <p:nvCxnSpPr>
            <p:cNvPr id="145" name="Straight Connector 144"/>
            <p:cNvCxnSpPr/>
            <p:nvPr/>
          </p:nvCxnSpPr>
          <p:spPr bwMode="ltGray">
            <a:xfrm flipH="1">
              <a:off x="6874752" y="2773487"/>
              <a:ext cx="453510" cy="0"/>
            </a:xfrm>
            <a:prstGeom prst="line">
              <a:avLst/>
            </a:prstGeom>
            <a:solidFill>
              <a:schemeClr val="accent1"/>
            </a:solidFill>
            <a:ln w="22225" cap="rnd" cmpd="sng" algn="ctr">
              <a:solidFill>
                <a:schemeClr val="accent2"/>
              </a:solidFill>
              <a:prstDash val="solid"/>
            </a:ln>
            <a:effectLst/>
          </p:spPr>
        </p:cxnSp>
      </p:grpSp>
      <p:grpSp>
        <p:nvGrpSpPr>
          <p:cNvPr id="124" name="Group 123"/>
          <p:cNvGrpSpPr/>
          <p:nvPr/>
        </p:nvGrpSpPr>
        <p:grpSpPr bwMode="ltGray">
          <a:xfrm>
            <a:off x="4064750" y="3939774"/>
            <a:ext cx="2298148" cy="332081"/>
            <a:chOff x="5855615" y="2607175"/>
            <a:chExt cx="1555222" cy="234026"/>
          </a:xfrm>
        </p:grpSpPr>
        <p:sp>
          <p:nvSpPr>
            <p:cNvPr id="125" name="Rounded Rectangle 124"/>
            <p:cNvSpPr/>
            <p:nvPr/>
          </p:nvSpPr>
          <p:spPr bwMode="ltGray">
            <a:xfrm>
              <a:off x="5855615" y="2607175"/>
              <a:ext cx="1555222" cy="234026"/>
            </a:xfrm>
            <a:prstGeom prst="roundRect">
              <a:avLst>
                <a:gd name="adj" fmla="val 16455"/>
              </a:avLst>
            </a:prstGeom>
            <a:solidFill>
              <a:schemeClr val="accent1"/>
            </a:solidFill>
            <a:ln w="9525" cap="flat" cmpd="sng" algn="ctr">
              <a:noFill/>
              <a:prstDash val="solid"/>
            </a:ln>
            <a:effectLst/>
          </p:spPr>
          <p:txBody>
            <a:bodyPr wrap="none" rtlCol="0" anchor="ctr"/>
            <a:lstStyle/>
            <a:p>
              <a:pPr algn="ctr" defTabSz="1218560">
                <a:defRPr/>
              </a:pPr>
              <a:r>
                <a:rPr lang="en-US" sz="1499" kern="0" dirty="0">
                  <a:solidFill>
                    <a:schemeClr val="accent2"/>
                  </a:solidFill>
                  <a:latin typeface="Gotham Rounded Book"/>
                  <a:cs typeface="Gotham Rounded Book"/>
                </a:rPr>
                <a:t>X86</a:t>
              </a:r>
            </a:p>
          </p:txBody>
        </p:sp>
        <p:cxnSp>
          <p:nvCxnSpPr>
            <p:cNvPr id="126" name="Straight Connector 125"/>
            <p:cNvCxnSpPr/>
            <p:nvPr/>
          </p:nvCxnSpPr>
          <p:spPr bwMode="ltGray">
            <a:xfrm flipH="1">
              <a:off x="5918131" y="2680638"/>
              <a:ext cx="453510" cy="0"/>
            </a:xfrm>
            <a:prstGeom prst="line">
              <a:avLst/>
            </a:prstGeom>
            <a:solidFill>
              <a:schemeClr val="accent1"/>
            </a:solidFill>
            <a:ln w="22225" cap="rnd" cmpd="sng" algn="ctr">
              <a:solidFill>
                <a:schemeClr val="accent2"/>
              </a:solidFill>
              <a:prstDash val="solid"/>
            </a:ln>
            <a:effectLst/>
          </p:spPr>
        </p:cxnSp>
        <p:cxnSp>
          <p:nvCxnSpPr>
            <p:cNvPr id="127" name="Straight Connector 126"/>
            <p:cNvCxnSpPr/>
            <p:nvPr/>
          </p:nvCxnSpPr>
          <p:spPr bwMode="ltGray">
            <a:xfrm flipH="1">
              <a:off x="5918131" y="2728390"/>
              <a:ext cx="453510" cy="0"/>
            </a:xfrm>
            <a:prstGeom prst="line">
              <a:avLst/>
            </a:prstGeom>
            <a:solidFill>
              <a:schemeClr val="accent1"/>
            </a:solidFill>
            <a:ln w="22225" cap="rnd" cmpd="sng" algn="ctr">
              <a:solidFill>
                <a:schemeClr val="accent2"/>
              </a:solidFill>
              <a:prstDash val="solid"/>
            </a:ln>
            <a:effectLst/>
          </p:spPr>
        </p:cxnSp>
        <p:cxnSp>
          <p:nvCxnSpPr>
            <p:cNvPr id="128" name="Straight Connector 127"/>
            <p:cNvCxnSpPr/>
            <p:nvPr/>
          </p:nvCxnSpPr>
          <p:spPr bwMode="ltGray">
            <a:xfrm flipH="1">
              <a:off x="5918131" y="2773487"/>
              <a:ext cx="453510" cy="0"/>
            </a:xfrm>
            <a:prstGeom prst="line">
              <a:avLst/>
            </a:prstGeom>
            <a:solidFill>
              <a:schemeClr val="accent1"/>
            </a:solidFill>
            <a:ln w="22225" cap="rnd" cmpd="sng" algn="ctr">
              <a:solidFill>
                <a:schemeClr val="accent2"/>
              </a:solidFill>
              <a:prstDash val="solid"/>
            </a:ln>
            <a:effectLst/>
          </p:spPr>
        </p:cxnSp>
        <p:cxnSp>
          <p:nvCxnSpPr>
            <p:cNvPr id="129" name="Straight Connector 128"/>
            <p:cNvCxnSpPr/>
            <p:nvPr/>
          </p:nvCxnSpPr>
          <p:spPr bwMode="ltGray">
            <a:xfrm flipH="1">
              <a:off x="6874752" y="2680638"/>
              <a:ext cx="453510" cy="0"/>
            </a:xfrm>
            <a:prstGeom prst="line">
              <a:avLst/>
            </a:prstGeom>
            <a:solidFill>
              <a:schemeClr val="accent1"/>
            </a:solidFill>
            <a:ln w="22225" cap="rnd" cmpd="sng" algn="ctr">
              <a:solidFill>
                <a:schemeClr val="accent2"/>
              </a:solidFill>
              <a:prstDash val="solid"/>
            </a:ln>
            <a:effectLst/>
          </p:spPr>
        </p:cxnSp>
        <p:cxnSp>
          <p:nvCxnSpPr>
            <p:cNvPr id="130" name="Straight Connector 129"/>
            <p:cNvCxnSpPr/>
            <p:nvPr/>
          </p:nvCxnSpPr>
          <p:spPr bwMode="ltGray">
            <a:xfrm flipH="1">
              <a:off x="6874752" y="2728390"/>
              <a:ext cx="453510" cy="0"/>
            </a:xfrm>
            <a:prstGeom prst="line">
              <a:avLst/>
            </a:prstGeom>
            <a:solidFill>
              <a:schemeClr val="accent1"/>
            </a:solidFill>
            <a:ln w="22225" cap="rnd" cmpd="sng" algn="ctr">
              <a:solidFill>
                <a:schemeClr val="accent2"/>
              </a:solidFill>
              <a:prstDash val="solid"/>
            </a:ln>
            <a:effectLst/>
          </p:spPr>
        </p:cxnSp>
        <p:cxnSp>
          <p:nvCxnSpPr>
            <p:cNvPr id="131" name="Straight Connector 130"/>
            <p:cNvCxnSpPr/>
            <p:nvPr/>
          </p:nvCxnSpPr>
          <p:spPr bwMode="ltGray">
            <a:xfrm flipH="1">
              <a:off x="6874752" y="2773487"/>
              <a:ext cx="453510" cy="0"/>
            </a:xfrm>
            <a:prstGeom prst="line">
              <a:avLst/>
            </a:prstGeom>
            <a:solidFill>
              <a:schemeClr val="accent1"/>
            </a:solidFill>
            <a:ln w="22225" cap="rnd" cmpd="sng" algn="ctr">
              <a:solidFill>
                <a:schemeClr val="accent2"/>
              </a:solidFill>
              <a:prstDash val="solid"/>
            </a:ln>
            <a:effectLst/>
          </p:spPr>
        </p:cxnSp>
      </p:grpSp>
      <p:grpSp>
        <p:nvGrpSpPr>
          <p:cNvPr id="8" name="Group 7"/>
          <p:cNvGrpSpPr/>
          <p:nvPr/>
        </p:nvGrpSpPr>
        <p:grpSpPr bwMode="ltGray">
          <a:xfrm>
            <a:off x="8027389" y="3939774"/>
            <a:ext cx="2298148" cy="332081"/>
            <a:chOff x="5855615" y="2607175"/>
            <a:chExt cx="1555222" cy="234026"/>
          </a:xfrm>
        </p:grpSpPr>
        <p:sp>
          <p:nvSpPr>
            <p:cNvPr id="68" name="Rounded Rectangle 67"/>
            <p:cNvSpPr/>
            <p:nvPr/>
          </p:nvSpPr>
          <p:spPr bwMode="ltGray">
            <a:xfrm>
              <a:off x="5855615" y="2607175"/>
              <a:ext cx="1555222" cy="234026"/>
            </a:xfrm>
            <a:prstGeom prst="roundRect">
              <a:avLst>
                <a:gd name="adj" fmla="val 16455"/>
              </a:avLst>
            </a:prstGeom>
            <a:solidFill>
              <a:schemeClr val="accent1"/>
            </a:solidFill>
            <a:ln w="9525" cap="flat" cmpd="sng" algn="ctr">
              <a:noFill/>
              <a:prstDash val="solid"/>
            </a:ln>
            <a:effectLst/>
          </p:spPr>
          <p:txBody>
            <a:bodyPr wrap="none" rtlCol="0" anchor="ctr"/>
            <a:lstStyle/>
            <a:p>
              <a:pPr algn="ctr" defTabSz="1218560">
                <a:defRPr/>
              </a:pPr>
              <a:r>
                <a:rPr lang="en-US" sz="1499" kern="0" dirty="0">
                  <a:solidFill>
                    <a:schemeClr val="accent2"/>
                  </a:solidFill>
                  <a:latin typeface="Gotham Rounded Book"/>
                  <a:cs typeface="Gotham Rounded Book"/>
                </a:rPr>
                <a:t>X86</a:t>
              </a:r>
            </a:p>
          </p:txBody>
        </p:sp>
        <p:cxnSp>
          <p:nvCxnSpPr>
            <p:cNvPr id="69" name="Straight Connector 68"/>
            <p:cNvCxnSpPr/>
            <p:nvPr/>
          </p:nvCxnSpPr>
          <p:spPr bwMode="ltGray">
            <a:xfrm flipH="1">
              <a:off x="5918131" y="2680638"/>
              <a:ext cx="453510" cy="0"/>
            </a:xfrm>
            <a:prstGeom prst="line">
              <a:avLst/>
            </a:prstGeom>
            <a:solidFill>
              <a:schemeClr val="accent1"/>
            </a:solidFill>
            <a:ln w="22225" cap="rnd" cmpd="sng" algn="ctr">
              <a:solidFill>
                <a:schemeClr val="accent2"/>
              </a:solidFill>
              <a:prstDash val="solid"/>
            </a:ln>
            <a:effectLst/>
          </p:spPr>
        </p:cxnSp>
        <p:cxnSp>
          <p:nvCxnSpPr>
            <p:cNvPr id="70" name="Straight Connector 69"/>
            <p:cNvCxnSpPr/>
            <p:nvPr/>
          </p:nvCxnSpPr>
          <p:spPr bwMode="ltGray">
            <a:xfrm flipH="1">
              <a:off x="5918131" y="2728390"/>
              <a:ext cx="453510" cy="0"/>
            </a:xfrm>
            <a:prstGeom prst="line">
              <a:avLst/>
            </a:prstGeom>
            <a:solidFill>
              <a:schemeClr val="accent1"/>
            </a:solidFill>
            <a:ln w="22225" cap="rnd" cmpd="sng" algn="ctr">
              <a:solidFill>
                <a:schemeClr val="accent2"/>
              </a:solidFill>
              <a:prstDash val="solid"/>
            </a:ln>
            <a:effectLst/>
          </p:spPr>
        </p:cxnSp>
        <p:cxnSp>
          <p:nvCxnSpPr>
            <p:cNvPr id="71" name="Straight Connector 70"/>
            <p:cNvCxnSpPr/>
            <p:nvPr/>
          </p:nvCxnSpPr>
          <p:spPr bwMode="ltGray">
            <a:xfrm flipH="1">
              <a:off x="5918131" y="2773487"/>
              <a:ext cx="453510" cy="0"/>
            </a:xfrm>
            <a:prstGeom prst="line">
              <a:avLst/>
            </a:prstGeom>
            <a:solidFill>
              <a:schemeClr val="accent1"/>
            </a:solidFill>
            <a:ln w="22225" cap="rnd" cmpd="sng" algn="ctr">
              <a:solidFill>
                <a:schemeClr val="accent2"/>
              </a:solidFill>
              <a:prstDash val="solid"/>
            </a:ln>
            <a:effectLst/>
          </p:spPr>
        </p:cxnSp>
        <p:cxnSp>
          <p:nvCxnSpPr>
            <p:cNvPr id="72" name="Straight Connector 71"/>
            <p:cNvCxnSpPr/>
            <p:nvPr/>
          </p:nvCxnSpPr>
          <p:spPr bwMode="ltGray">
            <a:xfrm flipH="1">
              <a:off x="6874752" y="2680638"/>
              <a:ext cx="453510" cy="0"/>
            </a:xfrm>
            <a:prstGeom prst="line">
              <a:avLst/>
            </a:prstGeom>
            <a:solidFill>
              <a:schemeClr val="accent1"/>
            </a:solidFill>
            <a:ln w="22225" cap="rnd" cmpd="sng" algn="ctr">
              <a:solidFill>
                <a:schemeClr val="accent2"/>
              </a:solidFill>
              <a:prstDash val="solid"/>
            </a:ln>
            <a:effectLst/>
          </p:spPr>
        </p:cxnSp>
        <p:cxnSp>
          <p:nvCxnSpPr>
            <p:cNvPr id="73" name="Straight Connector 72"/>
            <p:cNvCxnSpPr/>
            <p:nvPr/>
          </p:nvCxnSpPr>
          <p:spPr bwMode="ltGray">
            <a:xfrm flipH="1">
              <a:off x="6874752" y="2728390"/>
              <a:ext cx="453510" cy="0"/>
            </a:xfrm>
            <a:prstGeom prst="line">
              <a:avLst/>
            </a:prstGeom>
            <a:solidFill>
              <a:schemeClr val="accent1"/>
            </a:solidFill>
            <a:ln w="22225" cap="rnd" cmpd="sng" algn="ctr">
              <a:solidFill>
                <a:schemeClr val="accent2"/>
              </a:solidFill>
              <a:prstDash val="solid"/>
            </a:ln>
            <a:effectLst/>
          </p:spPr>
        </p:cxnSp>
        <p:cxnSp>
          <p:nvCxnSpPr>
            <p:cNvPr id="74" name="Straight Connector 73"/>
            <p:cNvCxnSpPr/>
            <p:nvPr/>
          </p:nvCxnSpPr>
          <p:spPr bwMode="ltGray">
            <a:xfrm flipH="1">
              <a:off x="6874752" y="2773487"/>
              <a:ext cx="453510" cy="0"/>
            </a:xfrm>
            <a:prstGeom prst="line">
              <a:avLst/>
            </a:prstGeom>
            <a:solidFill>
              <a:schemeClr val="accent1"/>
            </a:solidFill>
            <a:ln w="22225" cap="rnd" cmpd="sng" algn="ctr">
              <a:solidFill>
                <a:schemeClr val="accent2"/>
              </a:solidFill>
              <a:prstDash val="solid"/>
            </a:ln>
            <a:effectLst/>
          </p:spPr>
        </p:cxnSp>
      </p:grpSp>
      <p:pic>
        <p:nvPicPr>
          <p:cNvPr id="79" name="Picture 8" descr="\\psf\Home\Graphic Tank\Nutanix Icons v2-32.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ltGray">
          <a:xfrm>
            <a:off x="2379119" y="5189182"/>
            <a:ext cx="416559" cy="52814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8104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500"/>
                                        <p:tgtEl>
                                          <p:spTgt spid="1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4"/>
                                        </p:tgtEl>
                                        <p:attrNameLst>
                                          <p:attrName>style.visibility</p:attrName>
                                        </p:attrNameLst>
                                      </p:cBhvr>
                                      <p:to>
                                        <p:strVal val="visible"/>
                                      </p:to>
                                    </p:set>
                                    <p:animEffect transition="in" filter="fade">
                                      <p:cBhvr>
                                        <p:cTn id="10" dur="500"/>
                                        <p:tgtEl>
                                          <p:spTgt spid="1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5"/>
                                        </p:tgtEl>
                                        <p:attrNameLst>
                                          <p:attrName>style.visibility</p:attrName>
                                        </p:attrNameLst>
                                      </p:cBhvr>
                                      <p:to>
                                        <p:strVal val="visible"/>
                                      </p:to>
                                    </p:set>
                                    <p:animEffect transition="in" filter="fade">
                                      <p:cBhvr>
                                        <p:cTn id="13" dur="500"/>
                                        <p:tgtEl>
                                          <p:spTgt spid="1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6"/>
                                        </p:tgtEl>
                                        <p:attrNameLst>
                                          <p:attrName>style.visibility</p:attrName>
                                        </p:attrNameLst>
                                      </p:cBhvr>
                                      <p:to>
                                        <p:strVal val="visible"/>
                                      </p:to>
                                    </p:set>
                                    <p:animEffect transition="in" filter="fade">
                                      <p:cBhvr>
                                        <p:cTn id="16" dur="500"/>
                                        <p:tgtEl>
                                          <p:spTgt spid="13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7"/>
                                        </p:tgtEl>
                                        <p:attrNameLst>
                                          <p:attrName>style.visibility</p:attrName>
                                        </p:attrNameLst>
                                      </p:cBhvr>
                                      <p:to>
                                        <p:strVal val="visible"/>
                                      </p:to>
                                    </p:set>
                                    <p:animEffect transition="in" filter="fade">
                                      <p:cBhvr>
                                        <p:cTn id="19" dur="500"/>
                                        <p:tgtEl>
                                          <p:spTgt spid="1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6"/>
                                        </p:tgtEl>
                                        <p:attrNameLst>
                                          <p:attrName>style.visibility</p:attrName>
                                        </p:attrNameLst>
                                      </p:cBhvr>
                                      <p:to>
                                        <p:strVal val="visible"/>
                                      </p:to>
                                    </p:set>
                                    <p:animEffect transition="in" filter="fade">
                                      <p:cBhvr>
                                        <p:cTn id="22" dur="500"/>
                                        <p:tgtEl>
                                          <p:spTgt spid="14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fade">
                                      <p:cBhvr>
                                        <p:cTn id="25" dur="500"/>
                                        <p:tgtEl>
                                          <p:spTgt spid="1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fade">
                                      <p:cBhvr>
                                        <p:cTn id="28" dur="500"/>
                                        <p:tgtEl>
                                          <p:spTgt spid="1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1"/>
                                        </p:tgtEl>
                                        <p:attrNameLst>
                                          <p:attrName>style.visibility</p:attrName>
                                        </p:attrNameLst>
                                      </p:cBhvr>
                                      <p:to>
                                        <p:strVal val="visible"/>
                                      </p:to>
                                    </p:set>
                                    <p:animEffect transition="in" filter="fade">
                                      <p:cBhvr>
                                        <p:cTn id="31" dur="500"/>
                                        <p:tgtEl>
                                          <p:spTgt spid="1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2"/>
                                        </p:tgtEl>
                                        <p:attrNameLst>
                                          <p:attrName>style.visibility</p:attrName>
                                        </p:attrNameLst>
                                      </p:cBhvr>
                                      <p:to>
                                        <p:strVal val="visible"/>
                                      </p:to>
                                    </p:set>
                                    <p:animEffect transition="in" filter="fade">
                                      <p:cBhvr>
                                        <p:cTn id="34" dur="500"/>
                                        <p:tgtEl>
                                          <p:spTgt spid="1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3"/>
                                        </p:tgtEl>
                                        <p:attrNameLst>
                                          <p:attrName>style.visibility</p:attrName>
                                        </p:attrNameLst>
                                      </p:cBhvr>
                                      <p:to>
                                        <p:strVal val="visible"/>
                                      </p:to>
                                    </p:set>
                                    <p:animEffect transition="in" filter="fade">
                                      <p:cBhvr>
                                        <p:cTn id="37" dur="500"/>
                                        <p:tgtEl>
                                          <p:spTgt spid="12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2"/>
                                        </p:tgtEl>
                                        <p:attrNameLst>
                                          <p:attrName>style.visibility</p:attrName>
                                        </p:attrNameLst>
                                      </p:cBhvr>
                                      <p:to>
                                        <p:strVal val="visible"/>
                                      </p:to>
                                    </p:set>
                                    <p:animEffect transition="in" filter="fade">
                                      <p:cBhvr>
                                        <p:cTn id="40" dur="500"/>
                                        <p:tgtEl>
                                          <p:spTgt spid="13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1"/>
                                        </p:tgtEl>
                                        <p:attrNameLst>
                                          <p:attrName>style.visibility</p:attrName>
                                        </p:attrNameLst>
                                      </p:cBhvr>
                                      <p:to>
                                        <p:strVal val="visible"/>
                                      </p:to>
                                    </p:set>
                                    <p:animEffect transition="in" filter="fade">
                                      <p:cBhvr>
                                        <p:cTn id="43" dur="500"/>
                                        <p:tgtEl>
                                          <p:spTgt spid="9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5"/>
                                        </p:tgtEl>
                                        <p:attrNameLst>
                                          <p:attrName>style.visibility</p:attrName>
                                        </p:attrNameLst>
                                      </p:cBhvr>
                                      <p:to>
                                        <p:strVal val="visible"/>
                                      </p:to>
                                    </p:set>
                                    <p:animEffect transition="in" filter="fade">
                                      <p:cBhvr>
                                        <p:cTn id="46" dur="500"/>
                                        <p:tgtEl>
                                          <p:spTgt spid="7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6"/>
                                        </p:tgtEl>
                                        <p:attrNameLst>
                                          <p:attrName>style.visibility</p:attrName>
                                        </p:attrNameLst>
                                      </p:cBhvr>
                                      <p:to>
                                        <p:strVal val="visible"/>
                                      </p:to>
                                    </p:set>
                                    <p:animEffect transition="in" filter="fade">
                                      <p:cBhvr>
                                        <p:cTn id="49" dur="500"/>
                                        <p:tgtEl>
                                          <p:spTgt spid="7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7"/>
                                        </p:tgtEl>
                                        <p:attrNameLst>
                                          <p:attrName>style.visibility</p:attrName>
                                        </p:attrNameLst>
                                      </p:cBhvr>
                                      <p:to>
                                        <p:strVal val="visible"/>
                                      </p:to>
                                    </p:set>
                                    <p:animEffect transition="in" filter="fade">
                                      <p:cBhvr>
                                        <p:cTn id="52" dur="500"/>
                                        <p:tgtEl>
                                          <p:spTgt spid="7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8"/>
                                        </p:tgtEl>
                                        <p:attrNameLst>
                                          <p:attrName>style.visibility</p:attrName>
                                        </p:attrNameLst>
                                      </p:cBhvr>
                                      <p:to>
                                        <p:strVal val="visible"/>
                                      </p:to>
                                    </p:set>
                                    <p:animEffect transition="in" filter="fade">
                                      <p:cBhvr>
                                        <p:cTn id="55" dur="500"/>
                                        <p:tgtEl>
                                          <p:spTgt spid="78"/>
                                        </p:tgtEl>
                                      </p:cBhvr>
                                    </p:animEffect>
                                  </p:childTnLst>
                                </p:cTn>
                              </p:par>
                              <p:par>
                                <p:cTn id="56" presetID="10" presetClass="entr" presetSubtype="0" fill="hold"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par>
                                <p:cTn id="59" presetID="10"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par>
                                <p:cTn id="62" presetID="10" presetClass="entr" presetSubtype="0" fill="hold"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par>
                                <p:cTn id="65" presetID="10"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par>
                                <p:cTn id="68" presetID="10" presetClass="entr" presetSubtype="0" fill="hold"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par>
                                <p:cTn id="71" presetID="10" presetClass="entr" presetSubtype="0"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par>
                                <p:cTn id="74" presetID="10" presetClass="entr" presetSubtype="0" fill="hold"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fade">
                                      <p:cBhvr>
                                        <p:cTn id="76" dur="500"/>
                                        <p:tgtEl>
                                          <p:spTgt spid="35"/>
                                        </p:tgtEl>
                                      </p:cBhvr>
                                    </p:animEffect>
                                  </p:childTnLst>
                                </p:cTn>
                              </p:par>
                              <p:par>
                                <p:cTn id="77" presetID="10" presetClass="entr" presetSubtype="0" fill="hold"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500"/>
                                        <p:tgtEl>
                                          <p:spTgt spid="36"/>
                                        </p:tgtEl>
                                      </p:cBhvr>
                                    </p:animEffect>
                                  </p:childTnLst>
                                </p:cTn>
                              </p:par>
                              <p:par>
                                <p:cTn id="80" presetID="10" presetClass="entr" presetSubtype="0" fill="hold" nodeType="with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fade">
                                      <p:cBhvr>
                                        <p:cTn id="82" dur="500"/>
                                        <p:tgtEl>
                                          <p:spTgt spid="37"/>
                                        </p:tgtEl>
                                      </p:cBhvr>
                                    </p:animEffect>
                                  </p:childTnLst>
                                </p:cTn>
                              </p:par>
                              <p:par>
                                <p:cTn id="83" presetID="10" presetClass="entr" presetSubtype="0" fill="hold"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500"/>
                                        <p:tgtEl>
                                          <p:spTgt spid="38"/>
                                        </p:tgtEl>
                                      </p:cBhvr>
                                    </p:animEffect>
                                  </p:childTnLst>
                                </p:cTn>
                              </p:par>
                              <p:par>
                                <p:cTn id="86" presetID="10" presetClass="entr" presetSubtype="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fade">
                                      <p:cBhvr>
                                        <p:cTn id="91" dur="500"/>
                                        <p:tgtEl>
                                          <p:spTgt spid="5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
                                        </p:tgtEl>
                                        <p:attrNameLst>
                                          <p:attrName>style.visibility</p:attrName>
                                        </p:attrNameLst>
                                      </p:cBhvr>
                                      <p:to>
                                        <p:strVal val="visible"/>
                                      </p:to>
                                    </p:set>
                                    <p:animEffect transition="in" filter="fade">
                                      <p:cBhvr>
                                        <p:cTn id="94" dur="500"/>
                                        <p:tgtEl>
                                          <p:spTgt spid="3"/>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15"/>
                                        </p:tgtEl>
                                        <p:attrNameLst>
                                          <p:attrName>style.visibility</p:attrName>
                                        </p:attrNameLst>
                                      </p:cBhvr>
                                      <p:to>
                                        <p:strVal val="visible"/>
                                      </p:to>
                                    </p:set>
                                    <p:animEffect transition="in" filter="fade">
                                      <p:cBhvr>
                                        <p:cTn id="97" dur="500"/>
                                        <p:tgtEl>
                                          <p:spTgt spid="11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16"/>
                                        </p:tgtEl>
                                        <p:attrNameLst>
                                          <p:attrName>style.visibility</p:attrName>
                                        </p:attrNameLst>
                                      </p:cBhvr>
                                      <p:to>
                                        <p:strVal val="visible"/>
                                      </p:to>
                                    </p:set>
                                    <p:animEffect transition="in" filter="fade">
                                      <p:cBhvr>
                                        <p:cTn id="100" dur="500"/>
                                        <p:tgtEl>
                                          <p:spTgt spid="116"/>
                                        </p:tgtEl>
                                      </p:cBhvr>
                                    </p:animEffect>
                                  </p:childTnLst>
                                </p:cTn>
                              </p:par>
                              <p:par>
                                <p:cTn id="101" presetID="10" presetClass="entr" presetSubtype="0" fill="hold" nodeType="withEffect">
                                  <p:stCondLst>
                                    <p:cond delay="0"/>
                                  </p:stCondLst>
                                  <p:childTnLst>
                                    <p:set>
                                      <p:cBhvr>
                                        <p:cTn id="102" dur="1" fill="hold">
                                          <p:stCondLst>
                                            <p:cond delay="0"/>
                                          </p:stCondLst>
                                        </p:cTn>
                                        <p:tgtEl>
                                          <p:spTgt spid="138"/>
                                        </p:tgtEl>
                                        <p:attrNameLst>
                                          <p:attrName>style.visibility</p:attrName>
                                        </p:attrNameLst>
                                      </p:cBhvr>
                                      <p:to>
                                        <p:strVal val="visible"/>
                                      </p:to>
                                    </p:set>
                                    <p:animEffect transition="in" filter="fade">
                                      <p:cBhvr>
                                        <p:cTn id="103" dur="500"/>
                                        <p:tgtEl>
                                          <p:spTgt spid="138"/>
                                        </p:tgtEl>
                                      </p:cBhvr>
                                    </p:animEffect>
                                  </p:childTnLst>
                                </p:cTn>
                              </p:par>
                              <p:par>
                                <p:cTn id="104" presetID="10" presetClass="entr" presetSubtype="0" fill="hold" nodeType="withEffect">
                                  <p:stCondLst>
                                    <p:cond delay="0"/>
                                  </p:stCondLst>
                                  <p:childTnLst>
                                    <p:set>
                                      <p:cBhvr>
                                        <p:cTn id="105" dur="1" fill="hold">
                                          <p:stCondLst>
                                            <p:cond delay="0"/>
                                          </p:stCondLst>
                                        </p:cTn>
                                        <p:tgtEl>
                                          <p:spTgt spid="124"/>
                                        </p:tgtEl>
                                        <p:attrNameLst>
                                          <p:attrName>style.visibility</p:attrName>
                                        </p:attrNameLst>
                                      </p:cBhvr>
                                      <p:to>
                                        <p:strVal val="visible"/>
                                      </p:to>
                                    </p:set>
                                    <p:animEffect transition="in" filter="fade">
                                      <p:cBhvr>
                                        <p:cTn id="106" dur="500"/>
                                        <p:tgtEl>
                                          <p:spTgt spid="124"/>
                                        </p:tgtEl>
                                      </p:cBhvr>
                                    </p:animEffect>
                                  </p:childTnLst>
                                </p:cTn>
                              </p:par>
                              <p:par>
                                <p:cTn id="107" presetID="10" presetClass="entr" presetSubtype="0" fill="hold" nodeType="withEffect">
                                  <p:stCondLst>
                                    <p:cond delay="0"/>
                                  </p:stCondLst>
                                  <p:childTnLst>
                                    <p:set>
                                      <p:cBhvr>
                                        <p:cTn id="108" dur="1" fill="hold">
                                          <p:stCondLst>
                                            <p:cond delay="0"/>
                                          </p:stCondLst>
                                        </p:cTn>
                                        <p:tgtEl>
                                          <p:spTgt spid="8"/>
                                        </p:tgtEl>
                                        <p:attrNameLst>
                                          <p:attrName>style.visibility</p:attrName>
                                        </p:attrNameLst>
                                      </p:cBhvr>
                                      <p:to>
                                        <p:strVal val="visible"/>
                                      </p:to>
                                    </p:set>
                                    <p:animEffect transition="in" filter="fade">
                                      <p:cBhvr>
                                        <p:cTn id="109" dur="500"/>
                                        <p:tgtEl>
                                          <p:spTgt spid="8"/>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nodeType="clickEffect">
                                  <p:stCondLst>
                                    <p:cond delay="0"/>
                                  </p:stCondLst>
                                  <p:childTnLst>
                                    <p:set>
                                      <p:cBhvr>
                                        <p:cTn id="113" dur="1" fill="hold">
                                          <p:stCondLst>
                                            <p:cond delay="0"/>
                                          </p:stCondLst>
                                        </p:cTn>
                                        <p:tgtEl>
                                          <p:spTgt spid="55"/>
                                        </p:tgtEl>
                                        <p:attrNameLst>
                                          <p:attrName>style.visibility</p:attrName>
                                        </p:attrNameLst>
                                      </p:cBhvr>
                                      <p:to>
                                        <p:strVal val="visible"/>
                                      </p:to>
                                    </p:set>
                                    <p:animEffect transition="in" filter="wipe(up)">
                                      <p:cBhvr>
                                        <p:cTn id="114" dur="500"/>
                                        <p:tgtEl>
                                          <p:spTgt spid="55"/>
                                        </p:tgtEl>
                                      </p:cBhvr>
                                    </p:animEffect>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79"/>
                                        </p:tgtEl>
                                        <p:attrNameLst>
                                          <p:attrName>style.visibility</p:attrName>
                                        </p:attrNameLst>
                                      </p:cBhvr>
                                      <p:to>
                                        <p:strVal val="visible"/>
                                      </p:to>
                                    </p:set>
                                    <p:anim calcmode="lin" valueType="num">
                                      <p:cBhvr additive="base">
                                        <p:cTn id="119" dur="500" fill="hold"/>
                                        <p:tgtEl>
                                          <p:spTgt spid="79"/>
                                        </p:tgtEl>
                                        <p:attrNameLst>
                                          <p:attrName>ppt_x</p:attrName>
                                        </p:attrNameLst>
                                      </p:cBhvr>
                                      <p:tavLst>
                                        <p:tav tm="0">
                                          <p:val>
                                            <p:strVal val="#ppt_x"/>
                                          </p:val>
                                        </p:tav>
                                        <p:tav tm="100000">
                                          <p:val>
                                            <p:strVal val="#ppt_x"/>
                                          </p:val>
                                        </p:tav>
                                      </p:tavLst>
                                    </p:anim>
                                    <p:anim calcmode="lin" valueType="num">
                                      <p:cBhvr additive="base">
                                        <p:cTn id="120"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134" grpId="0" animBg="1"/>
      <p:bldP spid="135" grpId="0" animBg="1"/>
      <p:bldP spid="136" grpId="0" animBg="1"/>
      <p:bldP spid="137" grpId="0" animBg="1"/>
      <p:bldP spid="146" grpId="0" animBg="1"/>
      <p:bldP spid="119" grpId="0" animBg="1"/>
      <p:bldP spid="120" grpId="0" animBg="1"/>
      <p:bldP spid="121" grpId="0" animBg="1"/>
      <p:bldP spid="122" grpId="0" animBg="1"/>
      <p:bldP spid="123" grpId="0" animBg="1"/>
      <p:bldP spid="132" grpId="0" animBg="1"/>
      <p:bldP spid="91" grpId="0" animBg="1"/>
      <p:bldP spid="75" grpId="0" animBg="1"/>
      <p:bldP spid="76" grpId="0" animBg="1"/>
      <p:bldP spid="77" grpId="0" animBg="1"/>
      <p:bldP spid="78" grpId="0" animBg="1"/>
      <p:bldP spid="54" grpId="0" animBg="1"/>
      <p:bldP spid="3" grpId="0"/>
      <p:bldP spid="115" grpId="0"/>
      <p:bldP spid="1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371" y="438094"/>
            <a:ext cx="10863943" cy="561529"/>
          </a:xfrm>
        </p:spPr>
        <p:txBody>
          <a:bodyPr/>
          <a:lstStyle/>
          <a:p>
            <a:r>
              <a:rPr lang="en-US" sz="4400" dirty="0"/>
              <a:t>High Density Compute / Storage</a:t>
            </a:r>
          </a:p>
        </p:txBody>
      </p:sp>
      <p:grpSp>
        <p:nvGrpSpPr>
          <p:cNvPr id="67" name="Group 66"/>
          <p:cNvGrpSpPr/>
          <p:nvPr/>
        </p:nvGrpSpPr>
        <p:grpSpPr>
          <a:xfrm>
            <a:off x="1920208" y="1924000"/>
            <a:ext cx="3198400" cy="1737082"/>
            <a:chOff x="4379962" y="1423346"/>
            <a:chExt cx="3200066" cy="1737987"/>
          </a:xfrm>
        </p:grpSpPr>
        <p:sp>
          <p:nvSpPr>
            <p:cNvPr id="68" name="Rectangle 67"/>
            <p:cNvSpPr/>
            <p:nvPr/>
          </p:nvSpPr>
          <p:spPr>
            <a:xfrm>
              <a:off x="4379962" y="1423346"/>
              <a:ext cx="3200066" cy="1737987"/>
            </a:xfrm>
            <a:prstGeom prst="rect">
              <a:avLst/>
            </a:prstGeom>
            <a:solidFill>
              <a:srgbClr val="2362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solidFill>
                  <a:srgbClr val="C7C9CC"/>
                </a:solidFill>
                <a:latin typeface="Calibri"/>
              </a:endParaRPr>
            </a:p>
          </p:txBody>
        </p:sp>
        <p:sp>
          <p:nvSpPr>
            <p:cNvPr id="69" name="TextBox 68"/>
            <p:cNvSpPr txBox="1"/>
            <p:nvPr/>
          </p:nvSpPr>
          <p:spPr>
            <a:xfrm>
              <a:off x="4392661" y="1423347"/>
              <a:ext cx="3187367" cy="1604029"/>
            </a:xfrm>
            <a:prstGeom prst="rect">
              <a:avLst/>
            </a:prstGeom>
            <a:noFill/>
          </p:spPr>
          <p:txBody>
            <a:bodyPr wrap="square" rtlCol="0">
              <a:spAutoFit/>
            </a:bodyPr>
            <a:lstStyle/>
            <a:p>
              <a:pPr algn="ctr">
                <a:lnSpc>
                  <a:spcPct val="90000"/>
                </a:lnSpc>
                <a:spcAft>
                  <a:spcPts val="450"/>
                </a:spcAft>
              </a:pPr>
              <a:r>
                <a:rPr lang="en-US" sz="2799" b="1" u="sng" spc="-38" dirty="0">
                  <a:gradFill>
                    <a:gsLst>
                      <a:gs pos="0">
                        <a:srgbClr val="FFFFFF"/>
                      </a:gs>
                      <a:gs pos="100000">
                        <a:srgbClr val="FFFFFF"/>
                      </a:gs>
                    </a:gsLst>
                    <a:lin ang="5400000" scaled="0"/>
                  </a:gradFill>
                  <a:cs typeface="Arial" charset="0"/>
                </a:rPr>
                <a:t>Storage</a:t>
              </a:r>
            </a:p>
            <a:p>
              <a:pPr>
                <a:lnSpc>
                  <a:spcPct val="90000"/>
                </a:lnSpc>
                <a:spcAft>
                  <a:spcPts val="450"/>
                </a:spcAft>
              </a:pPr>
              <a:endParaRPr lang="en-US" sz="200" spc="-38" dirty="0">
                <a:gradFill>
                  <a:gsLst>
                    <a:gs pos="0">
                      <a:srgbClr val="FFFFFF"/>
                    </a:gs>
                    <a:gs pos="100000">
                      <a:srgbClr val="FFFFFF"/>
                    </a:gs>
                  </a:gsLst>
                  <a:lin ang="5400000" scaled="0"/>
                </a:gradFill>
                <a:cs typeface="Arial" charset="0"/>
              </a:endParaRPr>
            </a:p>
            <a:p>
              <a:pPr>
                <a:lnSpc>
                  <a:spcPct val="90000"/>
                </a:lnSpc>
                <a:spcAft>
                  <a:spcPts val="450"/>
                </a:spcAft>
              </a:pPr>
              <a:r>
                <a:rPr lang="en-US" sz="1399" spc="-38" dirty="0">
                  <a:gradFill>
                    <a:gsLst>
                      <a:gs pos="0">
                        <a:srgbClr val="FFFFFF"/>
                      </a:gs>
                      <a:gs pos="100000">
                        <a:srgbClr val="FFFFFF"/>
                      </a:gs>
                    </a:gsLst>
                    <a:lin ang="5400000" scaled="0"/>
                  </a:gradFill>
                  <a:cs typeface="Arial" charset="0"/>
                </a:rPr>
                <a:t>480GB – 3.84TB SSDs</a:t>
              </a:r>
            </a:p>
            <a:p>
              <a:pPr>
                <a:lnSpc>
                  <a:spcPct val="90000"/>
                </a:lnSpc>
                <a:spcAft>
                  <a:spcPts val="450"/>
                </a:spcAft>
              </a:pPr>
              <a:r>
                <a:rPr lang="en-US" sz="1399" spc="-38" dirty="0">
                  <a:gradFill>
                    <a:gsLst>
                      <a:gs pos="0">
                        <a:srgbClr val="FFFFFF"/>
                      </a:gs>
                      <a:gs pos="100000">
                        <a:srgbClr val="FFFFFF"/>
                      </a:gs>
                    </a:gsLst>
                    <a:lin ang="5400000" scaled="0"/>
                  </a:gradFill>
                  <a:cs typeface="Arial" charset="0"/>
                </a:rPr>
                <a:t>1TB – 8TB HDDs</a:t>
              </a:r>
            </a:p>
            <a:p>
              <a:pPr>
                <a:lnSpc>
                  <a:spcPct val="90000"/>
                </a:lnSpc>
                <a:spcAft>
                  <a:spcPts val="450"/>
                </a:spcAft>
              </a:pPr>
              <a:r>
                <a:rPr lang="en-US" sz="1399" spc="-38" dirty="0">
                  <a:gradFill>
                    <a:gsLst>
                      <a:gs pos="0">
                        <a:srgbClr val="FFFFFF"/>
                      </a:gs>
                      <a:gs pos="100000">
                        <a:srgbClr val="FFFFFF"/>
                      </a:gs>
                    </a:gsLst>
                    <a:lin ang="5400000" scaled="0"/>
                  </a:gradFill>
                  <a:cs typeface="Arial" charset="0"/>
                </a:rPr>
                <a:t>4  Nutanix virtualized storage controllers</a:t>
              </a:r>
            </a:p>
            <a:p>
              <a:pPr>
                <a:lnSpc>
                  <a:spcPct val="90000"/>
                </a:lnSpc>
                <a:spcAft>
                  <a:spcPts val="450"/>
                </a:spcAft>
              </a:pPr>
              <a:endParaRPr lang="en-US" sz="1099" spc="-38" dirty="0">
                <a:gradFill>
                  <a:gsLst>
                    <a:gs pos="0">
                      <a:srgbClr val="FFFFFF"/>
                    </a:gs>
                    <a:gs pos="100000">
                      <a:srgbClr val="FFFFFF"/>
                    </a:gs>
                  </a:gsLst>
                  <a:lin ang="5400000" scaled="0"/>
                </a:gradFill>
                <a:cs typeface="Arial" charset="0"/>
              </a:endParaRPr>
            </a:p>
          </p:txBody>
        </p:sp>
      </p:grpSp>
      <p:grpSp>
        <p:nvGrpSpPr>
          <p:cNvPr id="70" name="Group 69"/>
          <p:cNvGrpSpPr/>
          <p:nvPr/>
        </p:nvGrpSpPr>
        <p:grpSpPr>
          <a:xfrm>
            <a:off x="1920208" y="3913728"/>
            <a:ext cx="3521413" cy="1340702"/>
            <a:chOff x="1205295" y="1414635"/>
            <a:chExt cx="3523247" cy="1746698"/>
          </a:xfrm>
        </p:grpSpPr>
        <p:sp>
          <p:nvSpPr>
            <p:cNvPr id="71" name="Rectangle 70"/>
            <p:cNvSpPr/>
            <p:nvPr/>
          </p:nvSpPr>
          <p:spPr>
            <a:xfrm>
              <a:off x="1205296" y="1414635"/>
              <a:ext cx="3187366" cy="1746698"/>
            </a:xfrm>
            <a:prstGeom prst="rect">
              <a:avLst/>
            </a:prstGeom>
            <a:solidFill>
              <a:srgbClr val="C7C9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solidFill>
                  <a:srgbClr val="C7C9CC"/>
                </a:solidFill>
                <a:latin typeface="Calibri"/>
              </a:endParaRPr>
            </a:p>
          </p:txBody>
        </p:sp>
        <p:sp>
          <p:nvSpPr>
            <p:cNvPr id="72" name="TextBox 71"/>
            <p:cNvSpPr txBox="1"/>
            <p:nvPr/>
          </p:nvSpPr>
          <p:spPr>
            <a:xfrm>
              <a:off x="1205295" y="1414635"/>
              <a:ext cx="3523247" cy="1430080"/>
            </a:xfrm>
            <a:prstGeom prst="rect">
              <a:avLst/>
            </a:prstGeom>
            <a:noFill/>
          </p:spPr>
          <p:txBody>
            <a:bodyPr wrap="square" rtlCol="0">
              <a:spAutoFit/>
            </a:bodyPr>
            <a:lstStyle/>
            <a:p>
              <a:pPr algn="ctr">
                <a:lnSpc>
                  <a:spcPct val="90000"/>
                </a:lnSpc>
                <a:spcAft>
                  <a:spcPts val="450"/>
                </a:spcAft>
              </a:pPr>
              <a:r>
                <a:rPr lang="en-US" sz="2799" b="1" u="sng" spc="-38" dirty="0">
                  <a:solidFill>
                    <a:prstClr val="black">
                      <a:lumMod val="65000"/>
                      <a:lumOff val="35000"/>
                    </a:prstClr>
                  </a:solidFill>
                  <a:cs typeface="Arial" charset="0"/>
                </a:rPr>
                <a:t>Compute</a:t>
              </a:r>
            </a:p>
            <a:p>
              <a:r>
                <a:rPr lang="en-US" sz="1199" dirty="0">
                  <a:solidFill>
                    <a:srgbClr val="595959"/>
                  </a:solidFill>
                  <a:latin typeface="Arial"/>
                  <a:cs typeface="Arial"/>
                </a:rPr>
                <a:t>1x 8 core CPU up to 2x 22 Core CPU (per node)</a:t>
              </a:r>
            </a:p>
            <a:p>
              <a:r>
                <a:rPr lang="en-US" sz="1199" dirty="0">
                  <a:solidFill>
                    <a:srgbClr val="595959"/>
                  </a:solidFill>
                  <a:latin typeface="Arial"/>
                  <a:cs typeface="Arial"/>
                </a:rPr>
                <a:t>64GB RAM up to 1.5TB RAM (per node)</a:t>
              </a:r>
            </a:p>
            <a:p>
              <a:r>
                <a:rPr lang="en-US" sz="1199" dirty="0">
                  <a:solidFill>
                    <a:srgbClr val="595959"/>
                  </a:solidFill>
                  <a:latin typeface="Arial"/>
                  <a:cs typeface="Arial"/>
                </a:rPr>
                <a:t>Dual 10GbE up to Quad 10GbE (per node)</a:t>
              </a:r>
            </a:p>
          </p:txBody>
        </p:sp>
      </p:grpSp>
      <p:pic>
        <p:nvPicPr>
          <p:cNvPr id="73" name="Picture 72" descr="new-beze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05325" y="5772448"/>
            <a:ext cx="4379751" cy="1045665"/>
          </a:xfrm>
          <a:prstGeom prst="rect">
            <a:avLst/>
          </a:prstGeom>
        </p:spPr>
      </p:pic>
      <p:grpSp>
        <p:nvGrpSpPr>
          <p:cNvPr id="74" name="Group 73"/>
          <p:cNvGrpSpPr/>
          <p:nvPr/>
        </p:nvGrpSpPr>
        <p:grpSpPr>
          <a:xfrm>
            <a:off x="1932901" y="5601750"/>
            <a:ext cx="3198400" cy="374266"/>
            <a:chOff x="394033" y="5790110"/>
            <a:chExt cx="3200066" cy="374461"/>
          </a:xfrm>
        </p:grpSpPr>
        <p:sp>
          <p:nvSpPr>
            <p:cNvPr id="75" name="Rectangle 74"/>
            <p:cNvSpPr/>
            <p:nvPr/>
          </p:nvSpPr>
          <p:spPr>
            <a:xfrm>
              <a:off x="394033" y="5790111"/>
              <a:ext cx="3200066" cy="374460"/>
            </a:xfrm>
            <a:prstGeom prst="rect">
              <a:avLst/>
            </a:prstGeom>
            <a:solidFill>
              <a:srgbClr val="B8D4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solidFill>
                  <a:srgbClr val="C7C9CC"/>
                </a:solidFill>
                <a:latin typeface="Calibri"/>
              </a:endParaRPr>
            </a:p>
          </p:txBody>
        </p:sp>
        <p:sp>
          <p:nvSpPr>
            <p:cNvPr id="76" name="TextBox 75"/>
            <p:cNvSpPr txBox="1"/>
            <p:nvPr/>
          </p:nvSpPr>
          <p:spPr>
            <a:xfrm>
              <a:off x="394033" y="5790110"/>
              <a:ext cx="3200066" cy="374461"/>
            </a:xfrm>
            <a:prstGeom prst="rect">
              <a:avLst/>
            </a:prstGeom>
            <a:noFill/>
          </p:spPr>
          <p:txBody>
            <a:bodyPr wrap="square" rtlCol="0">
              <a:spAutoFit/>
            </a:bodyPr>
            <a:lstStyle/>
            <a:p>
              <a:pPr algn="ctr">
                <a:lnSpc>
                  <a:spcPct val="90000"/>
                </a:lnSpc>
                <a:spcAft>
                  <a:spcPts val="450"/>
                </a:spcAft>
              </a:pPr>
              <a:r>
                <a:rPr lang="en-US" sz="1999" b="1" spc="-38" dirty="0">
                  <a:solidFill>
                    <a:srgbClr val="475B38"/>
                  </a:solidFill>
                  <a:cs typeface="Arial" charset="0"/>
                </a:rPr>
                <a:t>4 Nodes in 2U</a:t>
              </a:r>
            </a:p>
          </p:txBody>
        </p:sp>
      </p:grpSp>
      <p:sp>
        <p:nvSpPr>
          <p:cNvPr id="77" name="TextBox 76"/>
          <p:cNvSpPr txBox="1"/>
          <p:nvPr/>
        </p:nvSpPr>
        <p:spPr>
          <a:xfrm>
            <a:off x="5901871" y="1163038"/>
            <a:ext cx="4283205" cy="646074"/>
          </a:xfrm>
          <a:prstGeom prst="rect">
            <a:avLst/>
          </a:prstGeom>
          <a:noFill/>
        </p:spPr>
        <p:txBody>
          <a:bodyPr wrap="square" rtlCol="0">
            <a:spAutoFit/>
          </a:bodyPr>
          <a:lstStyle/>
          <a:p>
            <a:r>
              <a:rPr lang="en-US" sz="1799" dirty="0"/>
              <a:t>4 Independent Compute/Storage Nodes</a:t>
            </a:r>
          </a:p>
        </p:txBody>
      </p:sp>
      <p:pic>
        <p:nvPicPr>
          <p:cNvPr id="78" name="Picture 77"/>
          <p:cNvPicPr>
            <a:picLocks noChangeAspect="1"/>
          </p:cNvPicPr>
          <p:nvPr/>
        </p:nvPicPr>
        <p:blipFill>
          <a:blip r:embed="rId4"/>
          <a:stretch>
            <a:fillRect/>
          </a:stretch>
        </p:blipFill>
        <p:spPr>
          <a:xfrm>
            <a:off x="5105915" y="1347609"/>
            <a:ext cx="5585091" cy="3500382"/>
          </a:xfrm>
          <a:prstGeom prst="rect">
            <a:avLst/>
          </a:prstGeom>
        </p:spPr>
      </p:pic>
      <p:pic>
        <p:nvPicPr>
          <p:cNvPr id="8194" name="Picture 2" descr="http://download.nutanix.com/documentation/NOS_v4_0/images/node_order_nx20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0925" y="2062082"/>
            <a:ext cx="4940902" cy="37032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3114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8"/>
                                        </p:tgtEl>
                                      </p:cBhvr>
                                    </p:animEffect>
                                    <p:set>
                                      <p:cBhvr>
                                        <p:cTn id="7" dur="1" fill="hold">
                                          <p:stCondLst>
                                            <p:cond delay="499"/>
                                          </p:stCondLst>
                                        </p:cTn>
                                        <p:tgtEl>
                                          <p:spTgt spid="7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3"/>
                                        </p:tgtEl>
                                      </p:cBhvr>
                                    </p:animEffect>
                                    <p:set>
                                      <p:cBhvr>
                                        <p:cTn id="10" dur="1" fill="hold">
                                          <p:stCondLst>
                                            <p:cond delay="499"/>
                                          </p:stCondLst>
                                        </p:cTn>
                                        <p:tgtEl>
                                          <p:spTgt spid="73"/>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194"/>
                                        </p:tgtEl>
                                        <p:attrNameLst>
                                          <p:attrName>style.visibility</p:attrName>
                                        </p:attrNameLst>
                                      </p:cBhvr>
                                      <p:to>
                                        <p:strVal val="visible"/>
                                      </p:to>
                                    </p:set>
                                    <p:animEffect transition="in" filter="fade">
                                      <p:cBhvr>
                                        <p:cTn id="14"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and Sub Title">
  <a:themeElements>
    <a:clrScheme name="Custom 4">
      <a:dk1>
        <a:srgbClr val="000000"/>
      </a:dk1>
      <a:lt1>
        <a:srgbClr val="FFFEFE"/>
      </a:lt1>
      <a:dk2>
        <a:srgbClr val="000000"/>
      </a:dk2>
      <a:lt2>
        <a:srgbClr val="000000"/>
      </a:lt2>
      <a:accent1>
        <a:srgbClr val="D4D6D8"/>
      </a:accent1>
      <a:accent2>
        <a:srgbClr val="333399"/>
      </a:accent2>
      <a:accent3>
        <a:srgbClr val="FFFEFE"/>
      </a:accent3>
      <a:accent4>
        <a:srgbClr val="000000"/>
      </a:accent4>
      <a:accent5>
        <a:srgbClr val="E6E8E9"/>
      </a:accent5>
      <a:accent6>
        <a:srgbClr val="2D2D8A"/>
      </a:accent6>
      <a:hlink>
        <a:srgbClr val="28A84E"/>
      </a:hlink>
      <a:folHlink>
        <a:srgbClr val="99CC00"/>
      </a:folHlink>
    </a:clrScheme>
    <a:fontScheme name="Título y subtítulo">
      <a:majorFont>
        <a:latin typeface="Helvetica Light"/>
        <a:ea typeface="ヒラギノ角ゴ ProN W3"/>
        <a:cs typeface="ヒラギノ角ゴ ProN W3"/>
      </a:majorFont>
      <a:minorFont>
        <a:latin typeface="Helvetica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a:ln>
              <a:noFill/>
            </a:ln>
            <a:solidFill>
              <a:schemeClr val="tx1"/>
            </a:solidFill>
            <a:effectLst/>
            <a:latin typeface="Helvetica Light" charset="0"/>
            <a:ea typeface="ヒラギノ角ゴ ProN W3" charset="0"/>
            <a:cs typeface="ヒラギノ角ゴ ProN W3"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a:ln>
              <a:noFill/>
            </a:ln>
            <a:solidFill>
              <a:schemeClr val="tx1"/>
            </a:solidFill>
            <a:effectLst/>
            <a:latin typeface="Helvetica Light" charset="0"/>
            <a:ea typeface="ヒラギノ角ゴ ProN W3" charset="0"/>
            <a:cs typeface="ヒラギノ角ゴ ProN W3" charset="0"/>
            <a:sym typeface="Helvetica Light" charset="0"/>
          </a:defRPr>
        </a:defPPr>
      </a:lstStyle>
    </a:lnDef>
  </a:objectDefaults>
  <a:extraClrSchemeLst>
    <a:extraClrScheme>
      <a:clrScheme name="Título y subtítul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TotalTime>
  <Words>1319</Words>
  <Application>Microsoft Macintosh PowerPoint</Application>
  <PresentationFormat>Widescreen</PresentationFormat>
  <Paragraphs>197</Paragraphs>
  <Slides>21</Slides>
  <Notes>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21</vt:i4>
      </vt:variant>
    </vt:vector>
  </HeadingPairs>
  <TitlesOfParts>
    <vt:vector size="34" baseType="lpstr">
      <vt:lpstr>Arial</vt:lpstr>
      <vt:lpstr>Calibri</vt:lpstr>
      <vt:lpstr>Calibri Light</vt:lpstr>
      <vt:lpstr>Gotham Rounded Bold</vt:lpstr>
      <vt:lpstr>Gotham Rounded Book</vt:lpstr>
      <vt:lpstr>Gotham Rounded Medium</vt:lpstr>
      <vt:lpstr>Helvetica Light</vt:lpstr>
      <vt:lpstr>Helvetica Neue</vt:lpstr>
      <vt:lpstr>ＭＳ Ｐゴシック</vt:lpstr>
      <vt:lpstr>Wingdings</vt:lpstr>
      <vt:lpstr>ヒラギノ角ゴ ProN W3</vt:lpstr>
      <vt:lpstr>Office Theme</vt:lpstr>
      <vt:lpstr>Title and Sub Title</vt:lpstr>
      <vt:lpstr>PowerPoint Presentation</vt:lpstr>
      <vt:lpstr>Agenda</vt:lpstr>
      <vt:lpstr>Nutanix Facts</vt:lpstr>
      <vt:lpstr>More Nutanix Facts</vt:lpstr>
      <vt:lpstr>Level Set-Traditional 3-Tier Architecture</vt:lpstr>
      <vt:lpstr>Level Set-Traditional 3-Tier Architecture</vt:lpstr>
      <vt:lpstr>Basics of True Hyper-Converged Infrastructure</vt:lpstr>
      <vt:lpstr>Scalable Distributed System Design</vt:lpstr>
      <vt:lpstr>High Density Compute / Storage</vt:lpstr>
      <vt:lpstr>Powering All Workloads and Use Cases</vt:lpstr>
      <vt:lpstr>Why Not AWS For All Workloads?</vt:lpstr>
      <vt:lpstr>Choices Nutanix gives you</vt:lpstr>
      <vt:lpstr>Choices Nutanix gives you</vt:lpstr>
      <vt:lpstr>Choices Nutanix gives you</vt:lpstr>
      <vt:lpstr>Choices Nutanix gives you</vt:lpstr>
      <vt:lpstr>Some additional points</vt:lpstr>
      <vt:lpstr>What’s coming next week?</vt:lpstr>
      <vt:lpstr>About Roundstone Solutions</vt:lpstr>
      <vt:lpstr>What Roundstone does</vt:lpstr>
      <vt:lpstr>Infrastructure Focus Areas</vt:lpstr>
      <vt:lpstr>PowerPoint Presentation</vt:lpstr>
    </vt:vector>
  </TitlesOfParts>
  <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39</cp:revision>
  <cp:lastPrinted>2017-06-22T00:40:16Z</cp:lastPrinted>
  <dcterms:created xsi:type="dcterms:W3CDTF">2016-04-22T05:21:47Z</dcterms:created>
  <dcterms:modified xsi:type="dcterms:W3CDTF">2017-06-22T16:35:17Z</dcterms:modified>
</cp:coreProperties>
</file>